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41.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Override PartName="/ppt/diagrams/drawing3.xml" ContentType="application/vnd.ms-office.drawingml.diagramDrawing+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Default Extension="emf" ContentType="image/x-emf"/>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diagrams/data3.xml" ContentType="application/vnd.openxmlformats-officedocument.drawingml.diagramData+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diagrams/colors5.xml" ContentType="application/vnd.openxmlformats-officedocument.drawingml.diagramColors+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tags/tag113.xml" ContentType="application/vnd.openxmlformats-officedocument.presentationml.tags+xml"/>
  <Override PartName="/ppt/diagrams/quickStyle4.xml" ContentType="application/vnd.openxmlformats-officedocument.drawingml.diagramStyle+xml"/>
  <Override PartName="/ppt/tags/tag131.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Default Extension="wmf" ContentType="image/x-wmf"/>
  <Override PartName="/ppt/tags/tag87.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commentAuthors.xml" ContentType="application/vnd.openxmlformats-officedocument.presentationml.commentAuthors+xml"/>
  <Override PartName="/ppt/diagrams/layout3.xml" ContentType="application/vnd.openxmlformats-officedocument.drawingml.diagramLayout+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tags/tag118.xml" ContentType="application/vnd.openxmlformats-officedocument.presentationml.tags+xml"/>
  <Override PartName="/ppt/diagrams/data4.xml" ContentType="application/vnd.openxmlformats-officedocument.drawingml.diagramData+xml"/>
  <Override PartName="/ppt/tags/tag129.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diagrams/layout4.xml" ContentType="application/vnd.openxmlformats-officedocument.drawingml.diagramLayout+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91.xml" ContentType="application/vnd.openxmlformats-officedocument.presentationml.tags+xml"/>
  <Override PartName="/ppt/tags/tag119.xml" ContentType="application/vnd.openxmlformats-officedocument.presentationml.tags+xml"/>
  <Override PartName="/ppt/diagrams/data5.xml" ContentType="application/vnd.openxmlformats-officedocument.drawingml.diagramData+xml"/>
  <Override PartName="/ppt/tags/tag22.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tags/tag115.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diagrams/layout5.xml" ContentType="application/vnd.openxmlformats-officedocument.drawingml.diagramLayout+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diagrams/layout2.xml" ContentType="application/vnd.openxmlformats-officedocument.drawingml.diagramLayout+xml"/>
  <Override PartName="/ppt/tags/tag53.xml" ContentType="application/vnd.openxmlformats-officedocument.presentationml.tags+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1" r:id="rId2"/>
    <p:sldMasterId id="2147483675" r:id="rId3"/>
  </p:sldMasterIdLst>
  <p:notesMasterIdLst>
    <p:notesMasterId r:id="rId40"/>
  </p:notesMasterIdLst>
  <p:handoutMasterIdLst>
    <p:handoutMasterId r:id="rId41"/>
  </p:handoutMasterIdLst>
  <p:sldIdLst>
    <p:sldId id="256" r:id="rId4"/>
    <p:sldId id="263" r:id="rId5"/>
    <p:sldId id="377" r:id="rId6"/>
    <p:sldId id="381" r:id="rId7"/>
    <p:sldId id="378" r:id="rId8"/>
    <p:sldId id="379" r:id="rId9"/>
    <p:sldId id="382" r:id="rId10"/>
    <p:sldId id="530" r:id="rId11"/>
    <p:sldId id="388" r:id="rId12"/>
    <p:sldId id="579" r:id="rId13"/>
    <p:sldId id="580" r:id="rId14"/>
    <p:sldId id="532" r:id="rId15"/>
    <p:sldId id="533" r:id="rId16"/>
    <p:sldId id="535" r:id="rId17"/>
    <p:sldId id="534" r:id="rId18"/>
    <p:sldId id="538" r:id="rId19"/>
    <p:sldId id="330" r:id="rId20"/>
    <p:sldId id="341" r:id="rId21"/>
    <p:sldId id="625" r:id="rId22"/>
    <p:sldId id="624" r:id="rId23"/>
    <p:sldId id="628" r:id="rId24"/>
    <p:sldId id="626" r:id="rId25"/>
    <p:sldId id="629" r:id="rId26"/>
    <p:sldId id="630" r:id="rId27"/>
    <p:sldId id="631" r:id="rId28"/>
    <p:sldId id="632" r:id="rId29"/>
    <p:sldId id="633" r:id="rId30"/>
    <p:sldId id="291" r:id="rId31"/>
    <p:sldId id="634" r:id="rId32"/>
    <p:sldId id="635" r:id="rId33"/>
    <p:sldId id="636" r:id="rId34"/>
    <p:sldId id="637" r:id="rId35"/>
    <p:sldId id="639" r:id="rId36"/>
    <p:sldId id="641" r:id="rId37"/>
    <p:sldId id="305" r:id="rId38"/>
    <p:sldId id="266" r:id="rId39"/>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无标题节" id="{253B354F-3783-45BA-9D0F-AADFE02428BE}">
          <p14:sldIdLst>
            <p14:sldId id="256"/>
            <p14:sldId id="263"/>
            <p14:sldId id="377"/>
            <p14:sldId id="381"/>
            <p14:sldId id="378"/>
            <p14:sldId id="379"/>
            <p14:sldId id="382"/>
            <p14:sldId id="530"/>
            <p14:sldId id="388"/>
            <p14:sldId id="579"/>
            <p14:sldId id="580"/>
            <p14:sldId id="532"/>
            <p14:sldId id="533"/>
            <p14:sldId id="535"/>
            <p14:sldId id="534"/>
            <p14:sldId id="538"/>
            <p14:sldId id="330"/>
            <p14:sldId id="341"/>
            <p14:sldId id="625"/>
            <p14:sldId id="624"/>
            <p14:sldId id="628"/>
            <p14:sldId id="626"/>
            <p14:sldId id="629"/>
            <p14:sldId id="630"/>
            <p14:sldId id="631"/>
            <p14:sldId id="632"/>
            <p14:sldId id="633"/>
            <p14:sldId id="291"/>
            <p14:sldId id="634"/>
            <p14:sldId id="635"/>
            <p14:sldId id="636"/>
            <p14:sldId id="637"/>
            <p14:sldId id="639"/>
            <p14:sldId id="641"/>
            <p14:sldId id="305"/>
            <p14:sldId id="266"/>
          </p14:sldIdLst>
        </p14:section>
      </p14:sectionLst>
    </p:ext>
    <p:ext uri="{EFAFB233-063F-42B5-8137-9DF3F51BA10A}">
      <p15:sldGuideLst xmlns="" xmlns:p15="http://schemas.microsoft.com/office/powerpoint/2012/main">
        <p15:guide id="1" orient="horz" pos="208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kPad" initials="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64F40"/>
    <a:srgbClr val="AF242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09" autoAdjust="0"/>
  </p:normalViewPr>
  <p:slideViewPr>
    <p:cSldViewPr showGuides="1">
      <p:cViewPr varScale="1">
        <p:scale>
          <a:sx n="91" d="100"/>
          <a:sy n="91" d="100"/>
        </p:scale>
        <p:origin x="-92" y="-140"/>
      </p:cViewPr>
      <p:guideLst>
        <p:guide orient="horz" pos="2087"/>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15T10:38:11.413" idx="1">
    <p:pos x="10" y="10"/>
    <p:text/>
  </p:cm>
</p:cmLst>
</file>

<file path=ppt/diagrams/colors1.xml><?xml version="1.0" encoding="utf-8"?>
<dgm:colorsDef xmlns:dgm="http://schemas.openxmlformats.org/drawingml/2006/diagram" xmlns:a="http://schemas.openxmlformats.org/drawingml/2006/main" uniqueId="urn:microsoft.com/office/officeart/2005/8/colors/accent3_1#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2">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3">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4">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4">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22E2AD9-F89C-477F-B16E-6DB5C6F10968}" type="doc">
      <dgm:prSet loTypeId="urn:microsoft.com/office/officeart/2005/8/layout/vList2#1" loCatId="list" qsTypeId="urn:microsoft.com/office/officeart/2005/8/quickstyle/simple2#1" qsCatId="simple" csTypeId="urn:microsoft.com/office/officeart/2005/8/colors/accent3_1#1" csCatId="accent3" phldr="1"/>
      <dgm:spPr/>
      <dgm:t>
        <a:bodyPr/>
        <a:lstStyle/>
        <a:p>
          <a:endParaRPr lang="zh-CN" altLang="en-US"/>
        </a:p>
      </dgm:t>
    </dgm:pt>
    <dgm:pt modelId="{741FA2F8-A2D4-47B1-B800-8502C09CD01A}">
      <dgm:prSet custT="1"/>
      <dgm:spPr>
        <a:solidFill>
          <a:srgbClr val="FFC000"/>
        </a:solidFill>
      </dgm:spPr>
      <dgm:t>
        <a:bodyPr/>
        <a:lstStyle/>
        <a:p>
          <a:pPr rtl="0"/>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latin typeface="黑体" panose="02010609060101010101" pitchFamily="49" charset="-122"/>
            <a:ea typeface="黑体" panose="02010609060101010101" pitchFamily="49" charset="-122"/>
          </a:endParaRPr>
        </a:p>
      </dgm:t>
    </dgm:pt>
    <dgm:pt modelId="{3CA76B6E-664A-402E-8B51-897EFD8F1FAA}" type="parTrans" cxnId="{BDE6E2E6-7936-4289-92D6-54C1FBDFCB78}">
      <dgm:prSet/>
      <dgm:spPr/>
      <dgm:t>
        <a:bodyPr/>
        <a:lstStyle/>
        <a:p>
          <a:endParaRPr lang="zh-CN" altLang="en-US" sz="2800" b="1"/>
        </a:p>
      </dgm:t>
    </dgm:pt>
    <dgm:pt modelId="{52A66A98-C95D-4557-B0A7-1B9C970EAC54}" type="sibTrans" cxnId="{BDE6E2E6-7936-4289-92D6-54C1FBDFCB78}">
      <dgm:prSet/>
      <dgm:spPr/>
      <dgm:t>
        <a:bodyPr/>
        <a:lstStyle/>
        <a:p>
          <a:endParaRPr lang="zh-CN" altLang="en-US" sz="2800" b="1"/>
        </a:p>
      </dgm:t>
    </dgm:pt>
    <dgm:pt modelId="{6223A73E-168D-4968-8522-6648C3C2B161}">
      <dgm:prSet custT="1"/>
      <dgm:spPr/>
      <dgm:t>
        <a:bodyPr/>
        <a:lstStyle/>
        <a:p>
          <a:pPr rtl="0"/>
          <a:r>
            <a:rPr lang="zh-CN" altLang="en-US" sz="2800" b="0" dirty="0" smtClean="0">
              <a:latin typeface="黑体" panose="02010609060101010101" pitchFamily="49" charset="-122"/>
              <a:ea typeface="黑体" panose="02010609060101010101" pitchFamily="49" charset="-122"/>
            </a:rPr>
            <a:t>二</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非煤矿山水害主要特点及防治方法</a:t>
          </a:r>
          <a:endParaRPr lang="zh-CN" sz="2800" b="0" dirty="0">
            <a:latin typeface="黑体" panose="02010609060101010101" pitchFamily="49" charset="-122"/>
            <a:ea typeface="黑体" panose="02010609060101010101" pitchFamily="49" charset="-122"/>
          </a:endParaRPr>
        </a:p>
      </dgm:t>
    </dgm:pt>
    <dgm:pt modelId="{3C3BE9BE-E160-4BA1-8A2D-7A2C898D5D7F}" type="parTrans" cxnId="{A54D2072-81C2-4542-BCC6-0097EA9FE66C}">
      <dgm:prSet/>
      <dgm:spPr/>
      <dgm:t>
        <a:bodyPr/>
        <a:lstStyle/>
        <a:p>
          <a:endParaRPr lang="zh-CN" altLang="en-US" sz="2800" b="1"/>
        </a:p>
      </dgm:t>
    </dgm:pt>
    <dgm:pt modelId="{4E88F446-54BE-427C-BDD2-762D77C45892}" type="sibTrans" cxnId="{A54D2072-81C2-4542-BCC6-0097EA9FE66C}">
      <dgm:prSet/>
      <dgm:spPr/>
      <dgm:t>
        <a:bodyPr/>
        <a:lstStyle/>
        <a:p>
          <a:endParaRPr lang="zh-CN" altLang="en-US" sz="2800" b="1"/>
        </a:p>
      </dgm:t>
    </dgm:pt>
    <dgm:pt modelId="{9CCEC35D-41A1-437B-8086-920AAA60B639}">
      <dgm:prSet custT="1"/>
      <dgm:spPr/>
      <dgm:t>
        <a:bodyPr/>
        <a:lstStyle/>
        <a:p>
          <a:pPr rtl="0"/>
          <a:r>
            <a:rPr lang="zh-CN" altLang="en-US" sz="2800" b="0" dirty="0" smtClean="0">
              <a:latin typeface="黑体" panose="02010609060101010101" pitchFamily="49" charset="-122"/>
              <a:ea typeface="黑体" panose="02010609060101010101" pitchFamily="49" charset="-122"/>
            </a:rPr>
            <a:t>三</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非煤矿山水害防控新技术</a:t>
          </a:r>
          <a:endParaRPr lang="zh-CN" sz="2800" b="0" dirty="0">
            <a:latin typeface="黑体" panose="02010609060101010101" pitchFamily="49" charset="-122"/>
            <a:ea typeface="黑体" panose="02010609060101010101" pitchFamily="49" charset="-122"/>
          </a:endParaRPr>
        </a:p>
      </dgm:t>
    </dgm:pt>
    <dgm:pt modelId="{A909A4CB-0661-42AE-8533-7F8D6385CBE7}" type="parTrans" cxnId="{8ACD067E-91A1-44D9-A938-A8B6250C242D}">
      <dgm:prSet/>
      <dgm:spPr/>
      <dgm:t>
        <a:bodyPr/>
        <a:lstStyle/>
        <a:p>
          <a:endParaRPr lang="zh-CN" altLang="en-US" sz="2800" b="1"/>
        </a:p>
      </dgm:t>
    </dgm:pt>
    <dgm:pt modelId="{F98B06BB-10AF-49EC-99B7-5ECE411453D3}" type="sibTrans" cxnId="{8ACD067E-91A1-44D9-A938-A8B6250C242D}">
      <dgm:prSet/>
      <dgm:spPr/>
      <dgm:t>
        <a:bodyPr/>
        <a:lstStyle/>
        <a:p>
          <a:endParaRPr lang="zh-CN" altLang="en-US" sz="2800" b="1"/>
        </a:p>
      </dgm:t>
    </dgm:pt>
    <dgm:pt modelId="{4E433F28-315B-4606-ADD7-260E3D6BDD5C}">
      <dgm:prSet custT="1"/>
      <dgm:spPr/>
      <dgm:t>
        <a:bodyPr/>
        <a:lstStyle/>
        <a:p>
          <a:pPr rtl="0"/>
          <a:r>
            <a:rPr lang="zh-CN" altLang="en-US" sz="2800" b="0" dirty="0" smtClean="0">
              <a:latin typeface="黑体" panose="02010609060101010101" pitchFamily="49" charset="-122"/>
              <a:ea typeface="黑体" panose="02010609060101010101" pitchFamily="49" charset="-122"/>
            </a:rPr>
            <a:t>四</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新安全形势下防治水技术发展趋势</a:t>
          </a:r>
          <a:endParaRPr lang="zh-CN" sz="2800" b="0" dirty="0">
            <a:latin typeface="黑体" panose="02010609060101010101" pitchFamily="49" charset="-122"/>
            <a:ea typeface="黑体" panose="02010609060101010101" pitchFamily="49" charset="-122"/>
          </a:endParaRPr>
        </a:p>
      </dgm:t>
    </dgm:pt>
    <dgm:pt modelId="{36EFC220-6127-4381-BF85-3F129EB7B95E}" type="parTrans" cxnId="{2D9003EF-74A0-49FF-B249-5D0F8DC707CD}">
      <dgm:prSet/>
      <dgm:spPr/>
      <dgm:t>
        <a:bodyPr/>
        <a:lstStyle/>
        <a:p>
          <a:endParaRPr lang="zh-CN" altLang="en-US" sz="2800" b="1"/>
        </a:p>
      </dgm:t>
    </dgm:pt>
    <dgm:pt modelId="{DFC1A6F9-330A-4868-8125-16FD71D3F2AC}" type="sibTrans" cxnId="{2D9003EF-74A0-49FF-B249-5D0F8DC707CD}">
      <dgm:prSet/>
      <dgm:spPr/>
      <dgm:t>
        <a:bodyPr/>
        <a:lstStyle/>
        <a:p>
          <a:endParaRPr lang="zh-CN" altLang="en-US" sz="2800" b="1"/>
        </a:p>
      </dgm:t>
    </dgm:pt>
    <dgm:pt modelId="{DF965229-176E-4C6C-8AC9-01C0FE35B4CB}">
      <dgm:prSet custT="1"/>
      <dgm:spPr/>
      <dgm:t>
        <a:bodyPr/>
        <a:lstStyle/>
        <a:p>
          <a:pPr rtl="0"/>
          <a:r>
            <a:rPr lang="zh-CN" altLang="en-US" sz="2800" b="0" dirty="0" smtClean="0">
              <a:latin typeface="黑体" panose="02010609060101010101" pitchFamily="49" charset="-122"/>
              <a:ea typeface="黑体" panose="02010609060101010101" pitchFamily="49" charset="-122"/>
            </a:rPr>
            <a:t>五</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结束语</a:t>
          </a:r>
          <a:endParaRPr lang="zh-CN" sz="2800" b="0" dirty="0">
            <a:latin typeface="黑体" panose="02010609060101010101" pitchFamily="49" charset="-122"/>
            <a:ea typeface="黑体" panose="02010609060101010101" pitchFamily="49" charset="-122"/>
          </a:endParaRPr>
        </a:p>
      </dgm:t>
    </dgm:pt>
    <dgm:pt modelId="{69216FE5-CFFD-471E-B850-0426A174BE3B}" type="sibTrans" cxnId="{286F9D29-4A83-4C0C-890E-8051C1B8810A}">
      <dgm:prSet/>
      <dgm:spPr/>
      <dgm:t>
        <a:bodyPr/>
        <a:lstStyle/>
        <a:p>
          <a:endParaRPr lang="zh-CN" altLang="en-US" sz="2800" b="1"/>
        </a:p>
      </dgm:t>
    </dgm:pt>
    <dgm:pt modelId="{82681459-920A-407D-B623-F2B0F1FD874C}" type="parTrans" cxnId="{286F9D29-4A83-4C0C-890E-8051C1B8810A}">
      <dgm:prSet/>
      <dgm:spPr/>
      <dgm:t>
        <a:bodyPr/>
        <a:lstStyle/>
        <a:p>
          <a:endParaRPr lang="zh-CN" altLang="en-US" sz="2800" b="1"/>
        </a:p>
      </dgm:t>
    </dgm:pt>
    <dgm:pt modelId="{D5BCFD7D-695C-4D15-8802-CB56897B9CE5}" type="pres">
      <dgm:prSet presAssocID="{822E2AD9-F89C-477F-B16E-6DB5C6F10968}" presName="linear" presStyleCnt="0">
        <dgm:presLayoutVars>
          <dgm:animLvl val="lvl"/>
          <dgm:resizeHandles val="exact"/>
        </dgm:presLayoutVars>
      </dgm:prSet>
      <dgm:spPr/>
      <dgm:t>
        <a:bodyPr/>
        <a:lstStyle/>
        <a:p>
          <a:endParaRPr lang="zh-CN" altLang="en-US"/>
        </a:p>
      </dgm:t>
    </dgm:pt>
    <dgm:pt modelId="{E0096CA8-9E98-496F-81EE-F97AB40AC8D5}" type="pres">
      <dgm:prSet presAssocID="{741FA2F8-A2D4-47B1-B800-8502C09CD01A}" presName="parentText" presStyleLbl="node1" presStyleIdx="0" presStyleCnt="5" custLinFactY="-1" custLinFactNeighborY="-100000">
        <dgm:presLayoutVars>
          <dgm:chMax val="0"/>
          <dgm:bulletEnabled val="1"/>
        </dgm:presLayoutVars>
      </dgm:prSet>
      <dgm:spPr/>
      <dgm:t>
        <a:bodyPr/>
        <a:lstStyle/>
        <a:p>
          <a:endParaRPr lang="zh-CN" altLang="en-US"/>
        </a:p>
      </dgm:t>
    </dgm:pt>
    <dgm:pt modelId="{BCF1C767-A69A-43F4-A945-6B734C970F2A}" type="pres">
      <dgm:prSet presAssocID="{52A66A98-C95D-4557-B0A7-1B9C970EAC54}" presName="spacer" presStyleCnt="0"/>
      <dgm:spPr/>
    </dgm:pt>
    <dgm:pt modelId="{292E1D57-32CB-44F2-AEEB-6D449606A629}" type="pres">
      <dgm:prSet presAssocID="{6223A73E-168D-4968-8522-6648C3C2B161}" presName="parentText" presStyleLbl="node1" presStyleIdx="1" presStyleCnt="5" custLinFactNeighborY="-4086">
        <dgm:presLayoutVars>
          <dgm:chMax val="0"/>
          <dgm:bulletEnabled val="1"/>
        </dgm:presLayoutVars>
      </dgm:prSet>
      <dgm:spPr/>
      <dgm:t>
        <a:bodyPr/>
        <a:lstStyle/>
        <a:p>
          <a:endParaRPr lang="zh-CN" altLang="en-US"/>
        </a:p>
      </dgm:t>
    </dgm:pt>
    <dgm:pt modelId="{A914B3BF-A9D3-413B-9432-4750C03F2750}" type="pres">
      <dgm:prSet presAssocID="{4E88F446-54BE-427C-BDD2-762D77C45892}" presName="spacer" presStyleCnt="0"/>
      <dgm:spPr/>
    </dgm:pt>
    <dgm:pt modelId="{AD5D1253-1759-46D4-9C6C-28AA0C899575}" type="pres">
      <dgm:prSet presAssocID="{9CCEC35D-41A1-437B-8086-920AAA60B639}" presName="parentText" presStyleLbl="node1" presStyleIdx="2" presStyleCnt="5" custLinFactNeighborY="-3048">
        <dgm:presLayoutVars>
          <dgm:chMax val="0"/>
          <dgm:bulletEnabled val="1"/>
        </dgm:presLayoutVars>
      </dgm:prSet>
      <dgm:spPr/>
      <dgm:t>
        <a:bodyPr/>
        <a:lstStyle/>
        <a:p>
          <a:endParaRPr lang="zh-CN" altLang="en-US"/>
        </a:p>
      </dgm:t>
    </dgm:pt>
    <dgm:pt modelId="{36E24615-604C-4B39-ABCD-7F2FE8435439}" type="pres">
      <dgm:prSet presAssocID="{F98B06BB-10AF-49EC-99B7-5ECE411453D3}" presName="spacer" presStyleCnt="0"/>
      <dgm:spPr/>
    </dgm:pt>
    <dgm:pt modelId="{E385D4B1-DBBC-4F5F-9324-FD50DF2D4E62}" type="pres">
      <dgm:prSet presAssocID="{4E433F28-315B-4606-ADD7-260E3D6BDD5C}" presName="parentText" presStyleLbl="node1" presStyleIdx="3" presStyleCnt="5" custLinFactNeighborY="-14460">
        <dgm:presLayoutVars>
          <dgm:chMax val="0"/>
          <dgm:bulletEnabled val="1"/>
        </dgm:presLayoutVars>
      </dgm:prSet>
      <dgm:spPr/>
      <dgm:t>
        <a:bodyPr/>
        <a:lstStyle/>
        <a:p>
          <a:endParaRPr lang="zh-CN" altLang="en-US"/>
        </a:p>
      </dgm:t>
    </dgm:pt>
    <dgm:pt modelId="{04CB4E54-62CB-47A0-8027-72A49D380781}" type="pres">
      <dgm:prSet presAssocID="{DFC1A6F9-330A-4868-8125-16FD71D3F2AC}" presName="spacer" presStyleCnt="0"/>
      <dgm:spPr/>
    </dgm:pt>
    <dgm:pt modelId="{491858CD-31B4-4D98-9AB7-590F10AF22E3}" type="pres">
      <dgm:prSet presAssocID="{DF965229-176E-4C6C-8AC9-01C0FE35B4CB}" presName="parentText" presStyleLbl="node1" presStyleIdx="4" presStyleCnt="5">
        <dgm:presLayoutVars>
          <dgm:chMax val="0"/>
          <dgm:bulletEnabled val="1"/>
        </dgm:presLayoutVars>
      </dgm:prSet>
      <dgm:spPr/>
      <dgm:t>
        <a:bodyPr/>
        <a:lstStyle/>
        <a:p>
          <a:endParaRPr lang="zh-CN" altLang="en-US"/>
        </a:p>
      </dgm:t>
    </dgm:pt>
  </dgm:ptLst>
  <dgm:cxnLst>
    <dgm:cxn modelId="{17580517-52EC-4A49-8635-F3D74A91E4EC}" type="presOf" srcId="{4E433F28-315B-4606-ADD7-260E3D6BDD5C}" destId="{E385D4B1-DBBC-4F5F-9324-FD50DF2D4E62}" srcOrd="0" destOrd="0" presId="urn:microsoft.com/office/officeart/2005/8/layout/vList2#1"/>
    <dgm:cxn modelId="{BDE6E2E6-7936-4289-92D6-54C1FBDFCB78}" srcId="{822E2AD9-F89C-477F-B16E-6DB5C6F10968}" destId="{741FA2F8-A2D4-47B1-B800-8502C09CD01A}" srcOrd="0" destOrd="0" parTransId="{3CA76B6E-664A-402E-8B51-897EFD8F1FAA}" sibTransId="{52A66A98-C95D-4557-B0A7-1B9C970EAC54}"/>
    <dgm:cxn modelId="{4FCE9B14-A31C-4990-9841-C7C70F29C3F4}" type="presOf" srcId="{DF965229-176E-4C6C-8AC9-01C0FE35B4CB}" destId="{491858CD-31B4-4D98-9AB7-590F10AF22E3}" srcOrd="0" destOrd="0" presId="urn:microsoft.com/office/officeart/2005/8/layout/vList2#1"/>
    <dgm:cxn modelId="{3E66D1DA-1403-44F0-BCAD-12CC3FF6FBB9}" type="presOf" srcId="{822E2AD9-F89C-477F-B16E-6DB5C6F10968}" destId="{D5BCFD7D-695C-4D15-8802-CB56897B9CE5}" srcOrd="0" destOrd="0" presId="urn:microsoft.com/office/officeart/2005/8/layout/vList2#1"/>
    <dgm:cxn modelId="{8ACD067E-91A1-44D9-A938-A8B6250C242D}" srcId="{822E2AD9-F89C-477F-B16E-6DB5C6F10968}" destId="{9CCEC35D-41A1-437B-8086-920AAA60B639}" srcOrd="2" destOrd="0" parTransId="{A909A4CB-0661-42AE-8533-7F8D6385CBE7}" sibTransId="{F98B06BB-10AF-49EC-99B7-5ECE411453D3}"/>
    <dgm:cxn modelId="{3076BAC8-BA90-41C3-95EF-BF6335789C85}" type="presOf" srcId="{6223A73E-168D-4968-8522-6648C3C2B161}" destId="{292E1D57-32CB-44F2-AEEB-6D449606A629}" srcOrd="0" destOrd="0" presId="urn:microsoft.com/office/officeart/2005/8/layout/vList2#1"/>
    <dgm:cxn modelId="{AC9B6820-3BF1-46B9-AE35-3B0226EF0167}" type="presOf" srcId="{9CCEC35D-41A1-437B-8086-920AAA60B639}" destId="{AD5D1253-1759-46D4-9C6C-28AA0C899575}" srcOrd="0" destOrd="0" presId="urn:microsoft.com/office/officeart/2005/8/layout/vList2#1"/>
    <dgm:cxn modelId="{2021E82C-E642-4523-8539-B2A9CEA16CA2}" type="presOf" srcId="{741FA2F8-A2D4-47B1-B800-8502C09CD01A}" destId="{E0096CA8-9E98-496F-81EE-F97AB40AC8D5}" srcOrd="0" destOrd="0" presId="urn:microsoft.com/office/officeart/2005/8/layout/vList2#1"/>
    <dgm:cxn modelId="{286F9D29-4A83-4C0C-890E-8051C1B8810A}" srcId="{822E2AD9-F89C-477F-B16E-6DB5C6F10968}" destId="{DF965229-176E-4C6C-8AC9-01C0FE35B4CB}" srcOrd="4" destOrd="0" parTransId="{82681459-920A-407D-B623-F2B0F1FD874C}" sibTransId="{69216FE5-CFFD-471E-B850-0426A174BE3B}"/>
    <dgm:cxn modelId="{2D9003EF-74A0-49FF-B249-5D0F8DC707CD}" srcId="{822E2AD9-F89C-477F-B16E-6DB5C6F10968}" destId="{4E433F28-315B-4606-ADD7-260E3D6BDD5C}" srcOrd="3" destOrd="0" parTransId="{36EFC220-6127-4381-BF85-3F129EB7B95E}" sibTransId="{DFC1A6F9-330A-4868-8125-16FD71D3F2AC}"/>
    <dgm:cxn modelId="{A54D2072-81C2-4542-BCC6-0097EA9FE66C}" srcId="{822E2AD9-F89C-477F-B16E-6DB5C6F10968}" destId="{6223A73E-168D-4968-8522-6648C3C2B161}" srcOrd="1" destOrd="0" parTransId="{3C3BE9BE-E160-4BA1-8A2D-7A2C898D5D7F}" sibTransId="{4E88F446-54BE-427C-BDD2-762D77C45892}"/>
    <dgm:cxn modelId="{92925366-4F0E-43B4-B286-FAFCAEB2AC41}" type="presParOf" srcId="{D5BCFD7D-695C-4D15-8802-CB56897B9CE5}" destId="{E0096CA8-9E98-496F-81EE-F97AB40AC8D5}" srcOrd="0" destOrd="0" presId="urn:microsoft.com/office/officeart/2005/8/layout/vList2#1"/>
    <dgm:cxn modelId="{CDFA5046-E4C9-45ED-AE6B-80C213ADAFAB}" type="presParOf" srcId="{D5BCFD7D-695C-4D15-8802-CB56897B9CE5}" destId="{BCF1C767-A69A-43F4-A945-6B734C970F2A}" srcOrd="1" destOrd="0" presId="urn:microsoft.com/office/officeart/2005/8/layout/vList2#1"/>
    <dgm:cxn modelId="{5DFA5D0D-8652-4042-B071-6CE64A091904}" type="presParOf" srcId="{D5BCFD7D-695C-4D15-8802-CB56897B9CE5}" destId="{292E1D57-32CB-44F2-AEEB-6D449606A629}" srcOrd="2" destOrd="0" presId="urn:microsoft.com/office/officeart/2005/8/layout/vList2#1"/>
    <dgm:cxn modelId="{C57F8643-3CAD-4474-9197-CA067E0A57CC}" type="presParOf" srcId="{D5BCFD7D-695C-4D15-8802-CB56897B9CE5}" destId="{A914B3BF-A9D3-413B-9432-4750C03F2750}" srcOrd="3" destOrd="0" presId="urn:microsoft.com/office/officeart/2005/8/layout/vList2#1"/>
    <dgm:cxn modelId="{9B159C03-AB3B-4BF7-B052-98B64070B9CD}" type="presParOf" srcId="{D5BCFD7D-695C-4D15-8802-CB56897B9CE5}" destId="{AD5D1253-1759-46D4-9C6C-28AA0C899575}" srcOrd="4" destOrd="0" presId="urn:microsoft.com/office/officeart/2005/8/layout/vList2#1"/>
    <dgm:cxn modelId="{9FB08128-8E4C-4F18-AFF2-5ADE39A375D0}" type="presParOf" srcId="{D5BCFD7D-695C-4D15-8802-CB56897B9CE5}" destId="{36E24615-604C-4B39-ABCD-7F2FE8435439}" srcOrd="5" destOrd="0" presId="urn:microsoft.com/office/officeart/2005/8/layout/vList2#1"/>
    <dgm:cxn modelId="{91B2B0F2-9F37-40D1-9F2E-7304AD9D8C70}" type="presParOf" srcId="{D5BCFD7D-695C-4D15-8802-CB56897B9CE5}" destId="{E385D4B1-DBBC-4F5F-9324-FD50DF2D4E62}" srcOrd="6" destOrd="0" presId="urn:microsoft.com/office/officeart/2005/8/layout/vList2#1"/>
    <dgm:cxn modelId="{F4864F4F-5F1A-426D-93C9-86CCB3989802}" type="presParOf" srcId="{D5BCFD7D-695C-4D15-8802-CB56897B9CE5}" destId="{04CB4E54-62CB-47A0-8027-72A49D380781}" srcOrd="7" destOrd="0" presId="urn:microsoft.com/office/officeart/2005/8/layout/vList2#1"/>
    <dgm:cxn modelId="{AFA1369E-710E-40A9-9BE8-749930C5C660}" type="presParOf" srcId="{D5BCFD7D-695C-4D15-8802-CB56897B9CE5}" destId="{491858CD-31B4-4D98-9AB7-590F10AF22E3}" srcOrd="8" destOrd="0" presId="urn:microsoft.com/office/officeart/2005/8/layout/vList2#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2E2AD9-F89C-477F-B16E-6DB5C6F10968}" type="doc">
      <dgm:prSet loTypeId="urn:microsoft.com/office/officeart/2005/8/layout/vList2#2" loCatId="list" qsTypeId="urn:microsoft.com/office/officeart/2005/8/quickstyle/simple2#2" qsCatId="simple" csTypeId="urn:microsoft.com/office/officeart/2005/8/colors/accent3_1#2" csCatId="accent3" phldr="1"/>
      <dgm:spPr/>
      <dgm:t>
        <a:bodyPr/>
        <a:lstStyle/>
        <a:p>
          <a:endParaRPr lang="zh-CN" altLang="en-US"/>
        </a:p>
      </dgm:t>
    </dgm:pt>
    <dgm:pt modelId="{741FA2F8-A2D4-47B1-B800-8502C09CD01A}">
      <dgm:prSet custT="1"/>
      <dgm:spPr>
        <a:noFill/>
      </dgm:spPr>
      <dgm:t>
        <a:bodyPr/>
        <a:lstStyle/>
        <a:p>
          <a:pPr rtl="0"/>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latin typeface="黑体" panose="02010609060101010101" pitchFamily="49" charset="-122"/>
            <a:ea typeface="黑体" panose="02010609060101010101" pitchFamily="49" charset="-122"/>
          </a:endParaRPr>
        </a:p>
      </dgm:t>
    </dgm:pt>
    <dgm:pt modelId="{3CA76B6E-664A-402E-8B51-897EFD8F1FAA}" type="parTrans" cxnId="{BDE6E2E6-7936-4289-92D6-54C1FBDFCB78}">
      <dgm:prSet/>
      <dgm:spPr/>
      <dgm:t>
        <a:bodyPr/>
        <a:lstStyle/>
        <a:p>
          <a:endParaRPr lang="zh-CN" altLang="en-US" sz="2800" b="1"/>
        </a:p>
      </dgm:t>
    </dgm:pt>
    <dgm:pt modelId="{52A66A98-C95D-4557-B0A7-1B9C970EAC54}" type="sibTrans" cxnId="{BDE6E2E6-7936-4289-92D6-54C1FBDFCB78}">
      <dgm:prSet/>
      <dgm:spPr/>
      <dgm:t>
        <a:bodyPr/>
        <a:lstStyle/>
        <a:p>
          <a:endParaRPr lang="zh-CN" altLang="en-US" sz="2800" b="1"/>
        </a:p>
      </dgm:t>
    </dgm:pt>
    <dgm:pt modelId="{6223A73E-168D-4968-8522-6648C3C2B161}">
      <dgm:prSet custT="1"/>
      <dgm:spPr>
        <a:solidFill>
          <a:srgbClr val="FFC000"/>
        </a:solidFill>
      </dgm:spPr>
      <dgm:t>
        <a:bodyPr/>
        <a:lstStyle/>
        <a:p>
          <a:pPr rtl="0"/>
          <a:r>
            <a:rPr lang="zh-CN" altLang="en-US" sz="2800" b="0" dirty="0" smtClean="0">
              <a:latin typeface="黑体" panose="02010609060101010101" pitchFamily="49" charset="-122"/>
              <a:ea typeface="黑体" panose="02010609060101010101" pitchFamily="49" charset="-122"/>
            </a:rPr>
            <a:t>二</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非煤矿山水害主要特点及防治方法</a:t>
          </a:r>
          <a:endParaRPr lang="zh-CN" sz="2800" b="0" dirty="0">
            <a:latin typeface="黑体" panose="02010609060101010101" pitchFamily="49" charset="-122"/>
            <a:ea typeface="黑体" panose="02010609060101010101" pitchFamily="49" charset="-122"/>
          </a:endParaRPr>
        </a:p>
      </dgm:t>
    </dgm:pt>
    <dgm:pt modelId="{3C3BE9BE-E160-4BA1-8A2D-7A2C898D5D7F}" type="parTrans" cxnId="{A54D2072-81C2-4542-BCC6-0097EA9FE66C}">
      <dgm:prSet/>
      <dgm:spPr/>
      <dgm:t>
        <a:bodyPr/>
        <a:lstStyle/>
        <a:p>
          <a:endParaRPr lang="zh-CN" altLang="en-US" sz="2800" b="1"/>
        </a:p>
      </dgm:t>
    </dgm:pt>
    <dgm:pt modelId="{4E88F446-54BE-427C-BDD2-762D77C45892}" type="sibTrans" cxnId="{A54D2072-81C2-4542-BCC6-0097EA9FE66C}">
      <dgm:prSet/>
      <dgm:spPr/>
      <dgm:t>
        <a:bodyPr/>
        <a:lstStyle/>
        <a:p>
          <a:endParaRPr lang="zh-CN" altLang="en-US" sz="2800" b="1"/>
        </a:p>
      </dgm:t>
    </dgm:pt>
    <dgm:pt modelId="{9CCEC35D-41A1-437B-8086-920AAA60B639}">
      <dgm:prSet custT="1"/>
      <dgm:spPr/>
      <dgm:t>
        <a:bodyPr/>
        <a:lstStyle/>
        <a:p>
          <a:pPr rtl="0"/>
          <a:r>
            <a:rPr lang="zh-CN" altLang="en-US" sz="2800" b="0" dirty="0" smtClean="0">
              <a:latin typeface="黑体" panose="02010609060101010101" pitchFamily="49" charset="-122"/>
              <a:ea typeface="黑体" panose="02010609060101010101" pitchFamily="49" charset="-122"/>
            </a:rPr>
            <a:t>三</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非煤矿山水害防控新技术</a:t>
          </a:r>
          <a:endParaRPr lang="zh-CN" sz="2800" b="0" dirty="0">
            <a:latin typeface="黑体" panose="02010609060101010101" pitchFamily="49" charset="-122"/>
            <a:ea typeface="黑体" panose="02010609060101010101" pitchFamily="49" charset="-122"/>
          </a:endParaRPr>
        </a:p>
      </dgm:t>
    </dgm:pt>
    <dgm:pt modelId="{A909A4CB-0661-42AE-8533-7F8D6385CBE7}" type="parTrans" cxnId="{8ACD067E-91A1-44D9-A938-A8B6250C242D}">
      <dgm:prSet/>
      <dgm:spPr/>
      <dgm:t>
        <a:bodyPr/>
        <a:lstStyle/>
        <a:p>
          <a:endParaRPr lang="zh-CN" altLang="en-US" sz="2800" b="1"/>
        </a:p>
      </dgm:t>
    </dgm:pt>
    <dgm:pt modelId="{F98B06BB-10AF-49EC-99B7-5ECE411453D3}" type="sibTrans" cxnId="{8ACD067E-91A1-44D9-A938-A8B6250C242D}">
      <dgm:prSet/>
      <dgm:spPr/>
      <dgm:t>
        <a:bodyPr/>
        <a:lstStyle/>
        <a:p>
          <a:endParaRPr lang="zh-CN" altLang="en-US" sz="2800" b="1"/>
        </a:p>
      </dgm:t>
    </dgm:pt>
    <dgm:pt modelId="{4E433F28-315B-4606-ADD7-260E3D6BDD5C}">
      <dgm:prSet custT="1"/>
      <dgm:spPr/>
      <dgm:t>
        <a:bodyPr/>
        <a:lstStyle/>
        <a:p>
          <a:pPr rtl="0"/>
          <a:r>
            <a:rPr lang="zh-CN" altLang="en-US" sz="2800" b="0" dirty="0" smtClean="0">
              <a:latin typeface="黑体" panose="02010609060101010101" pitchFamily="49" charset="-122"/>
              <a:ea typeface="黑体" panose="02010609060101010101" pitchFamily="49" charset="-122"/>
            </a:rPr>
            <a:t>四</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新安全形势下防治水技术发展趋势</a:t>
          </a:r>
          <a:endParaRPr lang="zh-CN" sz="2800" b="0" dirty="0">
            <a:latin typeface="黑体" panose="02010609060101010101" pitchFamily="49" charset="-122"/>
            <a:ea typeface="黑体" panose="02010609060101010101" pitchFamily="49" charset="-122"/>
          </a:endParaRPr>
        </a:p>
      </dgm:t>
    </dgm:pt>
    <dgm:pt modelId="{36EFC220-6127-4381-BF85-3F129EB7B95E}" type="parTrans" cxnId="{2D9003EF-74A0-49FF-B249-5D0F8DC707CD}">
      <dgm:prSet/>
      <dgm:spPr/>
      <dgm:t>
        <a:bodyPr/>
        <a:lstStyle/>
        <a:p>
          <a:endParaRPr lang="zh-CN" altLang="en-US" sz="2800" b="1"/>
        </a:p>
      </dgm:t>
    </dgm:pt>
    <dgm:pt modelId="{DFC1A6F9-330A-4868-8125-16FD71D3F2AC}" type="sibTrans" cxnId="{2D9003EF-74A0-49FF-B249-5D0F8DC707CD}">
      <dgm:prSet/>
      <dgm:spPr/>
      <dgm:t>
        <a:bodyPr/>
        <a:lstStyle/>
        <a:p>
          <a:endParaRPr lang="zh-CN" altLang="en-US" sz="2800" b="1"/>
        </a:p>
      </dgm:t>
    </dgm:pt>
    <dgm:pt modelId="{DF965229-176E-4C6C-8AC9-01C0FE35B4CB}">
      <dgm:prSet custT="1"/>
      <dgm:spPr/>
      <dgm:t>
        <a:bodyPr/>
        <a:lstStyle/>
        <a:p>
          <a:pPr rtl="0"/>
          <a:r>
            <a:rPr lang="zh-CN" altLang="en-US" sz="2800" b="0" dirty="0" smtClean="0">
              <a:latin typeface="黑体" panose="02010609060101010101" pitchFamily="49" charset="-122"/>
              <a:ea typeface="黑体" panose="02010609060101010101" pitchFamily="49" charset="-122"/>
            </a:rPr>
            <a:t>五</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结束语</a:t>
          </a:r>
          <a:endParaRPr lang="zh-CN" sz="2800" b="0" dirty="0">
            <a:latin typeface="黑体" panose="02010609060101010101" pitchFamily="49" charset="-122"/>
            <a:ea typeface="黑体" panose="02010609060101010101" pitchFamily="49" charset="-122"/>
          </a:endParaRPr>
        </a:p>
      </dgm:t>
    </dgm:pt>
    <dgm:pt modelId="{69216FE5-CFFD-471E-B850-0426A174BE3B}" type="sibTrans" cxnId="{286F9D29-4A83-4C0C-890E-8051C1B8810A}">
      <dgm:prSet/>
      <dgm:spPr/>
      <dgm:t>
        <a:bodyPr/>
        <a:lstStyle/>
        <a:p>
          <a:endParaRPr lang="zh-CN" altLang="en-US" sz="2800" b="1"/>
        </a:p>
      </dgm:t>
    </dgm:pt>
    <dgm:pt modelId="{82681459-920A-407D-B623-F2B0F1FD874C}" type="parTrans" cxnId="{286F9D29-4A83-4C0C-890E-8051C1B8810A}">
      <dgm:prSet/>
      <dgm:spPr/>
      <dgm:t>
        <a:bodyPr/>
        <a:lstStyle/>
        <a:p>
          <a:endParaRPr lang="zh-CN" altLang="en-US" sz="2800" b="1"/>
        </a:p>
      </dgm:t>
    </dgm:pt>
    <dgm:pt modelId="{D5BCFD7D-695C-4D15-8802-CB56897B9CE5}" type="pres">
      <dgm:prSet presAssocID="{822E2AD9-F89C-477F-B16E-6DB5C6F10968}" presName="linear" presStyleCnt="0">
        <dgm:presLayoutVars>
          <dgm:animLvl val="lvl"/>
          <dgm:resizeHandles val="exact"/>
        </dgm:presLayoutVars>
      </dgm:prSet>
      <dgm:spPr/>
      <dgm:t>
        <a:bodyPr/>
        <a:lstStyle/>
        <a:p>
          <a:endParaRPr lang="zh-CN" altLang="en-US"/>
        </a:p>
      </dgm:t>
    </dgm:pt>
    <dgm:pt modelId="{E0096CA8-9E98-496F-81EE-F97AB40AC8D5}" type="pres">
      <dgm:prSet presAssocID="{741FA2F8-A2D4-47B1-B800-8502C09CD01A}" presName="parentText" presStyleLbl="node1" presStyleIdx="0" presStyleCnt="5" custLinFactY="-1" custLinFactNeighborY="-100000">
        <dgm:presLayoutVars>
          <dgm:chMax val="0"/>
          <dgm:bulletEnabled val="1"/>
        </dgm:presLayoutVars>
      </dgm:prSet>
      <dgm:spPr/>
      <dgm:t>
        <a:bodyPr/>
        <a:lstStyle/>
        <a:p>
          <a:endParaRPr lang="zh-CN" altLang="en-US"/>
        </a:p>
      </dgm:t>
    </dgm:pt>
    <dgm:pt modelId="{BCF1C767-A69A-43F4-A945-6B734C970F2A}" type="pres">
      <dgm:prSet presAssocID="{52A66A98-C95D-4557-B0A7-1B9C970EAC54}" presName="spacer" presStyleCnt="0"/>
      <dgm:spPr/>
    </dgm:pt>
    <dgm:pt modelId="{292E1D57-32CB-44F2-AEEB-6D449606A629}" type="pres">
      <dgm:prSet presAssocID="{6223A73E-168D-4968-8522-6648C3C2B161}" presName="parentText" presStyleLbl="node1" presStyleIdx="1" presStyleCnt="5" custLinFactNeighborY="-4086">
        <dgm:presLayoutVars>
          <dgm:chMax val="0"/>
          <dgm:bulletEnabled val="1"/>
        </dgm:presLayoutVars>
      </dgm:prSet>
      <dgm:spPr/>
      <dgm:t>
        <a:bodyPr/>
        <a:lstStyle/>
        <a:p>
          <a:endParaRPr lang="zh-CN" altLang="en-US"/>
        </a:p>
      </dgm:t>
    </dgm:pt>
    <dgm:pt modelId="{A914B3BF-A9D3-413B-9432-4750C03F2750}" type="pres">
      <dgm:prSet presAssocID="{4E88F446-54BE-427C-BDD2-762D77C45892}" presName="spacer" presStyleCnt="0"/>
      <dgm:spPr/>
    </dgm:pt>
    <dgm:pt modelId="{AD5D1253-1759-46D4-9C6C-28AA0C899575}" type="pres">
      <dgm:prSet presAssocID="{9CCEC35D-41A1-437B-8086-920AAA60B639}" presName="parentText" presStyleLbl="node1" presStyleIdx="2" presStyleCnt="5" custLinFactNeighborY="-3048">
        <dgm:presLayoutVars>
          <dgm:chMax val="0"/>
          <dgm:bulletEnabled val="1"/>
        </dgm:presLayoutVars>
      </dgm:prSet>
      <dgm:spPr/>
      <dgm:t>
        <a:bodyPr/>
        <a:lstStyle/>
        <a:p>
          <a:endParaRPr lang="zh-CN" altLang="en-US"/>
        </a:p>
      </dgm:t>
    </dgm:pt>
    <dgm:pt modelId="{36E24615-604C-4B39-ABCD-7F2FE8435439}" type="pres">
      <dgm:prSet presAssocID="{F98B06BB-10AF-49EC-99B7-5ECE411453D3}" presName="spacer" presStyleCnt="0"/>
      <dgm:spPr/>
    </dgm:pt>
    <dgm:pt modelId="{E385D4B1-DBBC-4F5F-9324-FD50DF2D4E62}" type="pres">
      <dgm:prSet presAssocID="{4E433F28-315B-4606-ADD7-260E3D6BDD5C}" presName="parentText" presStyleLbl="node1" presStyleIdx="3" presStyleCnt="5" custLinFactNeighborY="-14460">
        <dgm:presLayoutVars>
          <dgm:chMax val="0"/>
          <dgm:bulletEnabled val="1"/>
        </dgm:presLayoutVars>
      </dgm:prSet>
      <dgm:spPr/>
      <dgm:t>
        <a:bodyPr/>
        <a:lstStyle/>
        <a:p>
          <a:endParaRPr lang="zh-CN" altLang="en-US"/>
        </a:p>
      </dgm:t>
    </dgm:pt>
    <dgm:pt modelId="{04CB4E54-62CB-47A0-8027-72A49D380781}" type="pres">
      <dgm:prSet presAssocID="{DFC1A6F9-330A-4868-8125-16FD71D3F2AC}" presName="spacer" presStyleCnt="0"/>
      <dgm:spPr/>
    </dgm:pt>
    <dgm:pt modelId="{491858CD-31B4-4D98-9AB7-590F10AF22E3}" type="pres">
      <dgm:prSet presAssocID="{DF965229-176E-4C6C-8AC9-01C0FE35B4CB}" presName="parentText" presStyleLbl="node1" presStyleIdx="4" presStyleCnt="5">
        <dgm:presLayoutVars>
          <dgm:chMax val="0"/>
          <dgm:bulletEnabled val="1"/>
        </dgm:presLayoutVars>
      </dgm:prSet>
      <dgm:spPr/>
      <dgm:t>
        <a:bodyPr/>
        <a:lstStyle/>
        <a:p>
          <a:endParaRPr lang="zh-CN" altLang="en-US"/>
        </a:p>
      </dgm:t>
    </dgm:pt>
  </dgm:ptLst>
  <dgm:cxnLst>
    <dgm:cxn modelId="{B91E5828-2DEA-4CDF-9EAD-FD58C7846F35}" type="presOf" srcId="{4E433F28-315B-4606-ADD7-260E3D6BDD5C}" destId="{E385D4B1-DBBC-4F5F-9324-FD50DF2D4E62}" srcOrd="0" destOrd="0" presId="urn:microsoft.com/office/officeart/2005/8/layout/vList2#2"/>
    <dgm:cxn modelId="{9C4AA118-BCBB-4269-9ACE-BDCE291581B7}" type="presOf" srcId="{6223A73E-168D-4968-8522-6648C3C2B161}" destId="{292E1D57-32CB-44F2-AEEB-6D449606A629}" srcOrd="0" destOrd="0" presId="urn:microsoft.com/office/officeart/2005/8/layout/vList2#2"/>
    <dgm:cxn modelId="{2DBD25C8-97AA-4D11-AA17-75A761A37A55}" type="presOf" srcId="{9CCEC35D-41A1-437B-8086-920AAA60B639}" destId="{AD5D1253-1759-46D4-9C6C-28AA0C899575}" srcOrd="0" destOrd="0" presId="urn:microsoft.com/office/officeart/2005/8/layout/vList2#2"/>
    <dgm:cxn modelId="{FA82F152-897C-4D4C-896A-A875AC2DC74C}" type="presOf" srcId="{741FA2F8-A2D4-47B1-B800-8502C09CD01A}" destId="{E0096CA8-9E98-496F-81EE-F97AB40AC8D5}" srcOrd="0" destOrd="0" presId="urn:microsoft.com/office/officeart/2005/8/layout/vList2#2"/>
    <dgm:cxn modelId="{BDE6E2E6-7936-4289-92D6-54C1FBDFCB78}" srcId="{822E2AD9-F89C-477F-B16E-6DB5C6F10968}" destId="{741FA2F8-A2D4-47B1-B800-8502C09CD01A}" srcOrd="0" destOrd="0" parTransId="{3CA76B6E-664A-402E-8B51-897EFD8F1FAA}" sibTransId="{52A66A98-C95D-4557-B0A7-1B9C970EAC54}"/>
    <dgm:cxn modelId="{4F407074-34FC-4BBB-9E01-C247D9A9F47B}" type="presOf" srcId="{DF965229-176E-4C6C-8AC9-01C0FE35B4CB}" destId="{491858CD-31B4-4D98-9AB7-590F10AF22E3}" srcOrd="0" destOrd="0" presId="urn:microsoft.com/office/officeart/2005/8/layout/vList2#2"/>
    <dgm:cxn modelId="{8ACD067E-91A1-44D9-A938-A8B6250C242D}" srcId="{822E2AD9-F89C-477F-B16E-6DB5C6F10968}" destId="{9CCEC35D-41A1-437B-8086-920AAA60B639}" srcOrd="2" destOrd="0" parTransId="{A909A4CB-0661-42AE-8533-7F8D6385CBE7}" sibTransId="{F98B06BB-10AF-49EC-99B7-5ECE411453D3}"/>
    <dgm:cxn modelId="{286F9D29-4A83-4C0C-890E-8051C1B8810A}" srcId="{822E2AD9-F89C-477F-B16E-6DB5C6F10968}" destId="{DF965229-176E-4C6C-8AC9-01C0FE35B4CB}" srcOrd="4" destOrd="0" parTransId="{82681459-920A-407D-B623-F2B0F1FD874C}" sibTransId="{69216FE5-CFFD-471E-B850-0426A174BE3B}"/>
    <dgm:cxn modelId="{E8E061CF-3A99-4820-BE55-FEE1BA98B676}" type="presOf" srcId="{822E2AD9-F89C-477F-B16E-6DB5C6F10968}" destId="{D5BCFD7D-695C-4D15-8802-CB56897B9CE5}" srcOrd="0" destOrd="0" presId="urn:microsoft.com/office/officeart/2005/8/layout/vList2#2"/>
    <dgm:cxn modelId="{A54D2072-81C2-4542-BCC6-0097EA9FE66C}" srcId="{822E2AD9-F89C-477F-B16E-6DB5C6F10968}" destId="{6223A73E-168D-4968-8522-6648C3C2B161}" srcOrd="1" destOrd="0" parTransId="{3C3BE9BE-E160-4BA1-8A2D-7A2C898D5D7F}" sibTransId="{4E88F446-54BE-427C-BDD2-762D77C45892}"/>
    <dgm:cxn modelId="{2D9003EF-74A0-49FF-B249-5D0F8DC707CD}" srcId="{822E2AD9-F89C-477F-B16E-6DB5C6F10968}" destId="{4E433F28-315B-4606-ADD7-260E3D6BDD5C}" srcOrd="3" destOrd="0" parTransId="{36EFC220-6127-4381-BF85-3F129EB7B95E}" sibTransId="{DFC1A6F9-330A-4868-8125-16FD71D3F2AC}"/>
    <dgm:cxn modelId="{C6A7795D-0727-4D26-B8C2-9C3ABF39877D}" type="presParOf" srcId="{D5BCFD7D-695C-4D15-8802-CB56897B9CE5}" destId="{E0096CA8-9E98-496F-81EE-F97AB40AC8D5}" srcOrd="0" destOrd="0" presId="urn:microsoft.com/office/officeart/2005/8/layout/vList2#2"/>
    <dgm:cxn modelId="{033D8E23-B4DB-4629-8D53-9DDD9F817BCE}" type="presParOf" srcId="{D5BCFD7D-695C-4D15-8802-CB56897B9CE5}" destId="{BCF1C767-A69A-43F4-A945-6B734C970F2A}" srcOrd="1" destOrd="0" presId="urn:microsoft.com/office/officeart/2005/8/layout/vList2#2"/>
    <dgm:cxn modelId="{2345A9A4-2DA3-4E1C-BC3D-A5FDF6617830}" type="presParOf" srcId="{D5BCFD7D-695C-4D15-8802-CB56897B9CE5}" destId="{292E1D57-32CB-44F2-AEEB-6D449606A629}" srcOrd="2" destOrd="0" presId="urn:microsoft.com/office/officeart/2005/8/layout/vList2#2"/>
    <dgm:cxn modelId="{4417F455-FAA8-4F11-87B3-2F7895EE8AEF}" type="presParOf" srcId="{D5BCFD7D-695C-4D15-8802-CB56897B9CE5}" destId="{A914B3BF-A9D3-413B-9432-4750C03F2750}" srcOrd="3" destOrd="0" presId="urn:microsoft.com/office/officeart/2005/8/layout/vList2#2"/>
    <dgm:cxn modelId="{99A0CD16-71D6-4347-9A7D-DD380D86FAC7}" type="presParOf" srcId="{D5BCFD7D-695C-4D15-8802-CB56897B9CE5}" destId="{AD5D1253-1759-46D4-9C6C-28AA0C899575}" srcOrd="4" destOrd="0" presId="urn:microsoft.com/office/officeart/2005/8/layout/vList2#2"/>
    <dgm:cxn modelId="{46402869-D0AF-45B6-991C-00AA861FF6AD}" type="presParOf" srcId="{D5BCFD7D-695C-4D15-8802-CB56897B9CE5}" destId="{36E24615-604C-4B39-ABCD-7F2FE8435439}" srcOrd="5" destOrd="0" presId="urn:microsoft.com/office/officeart/2005/8/layout/vList2#2"/>
    <dgm:cxn modelId="{600F39E7-E6C1-4ABE-9056-DDD59AE300B1}" type="presParOf" srcId="{D5BCFD7D-695C-4D15-8802-CB56897B9CE5}" destId="{E385D4B1-DBBC-4F5F-9324-FD50DF2D4E62}" srcOrd="6" destOrd="0" presId="urn:microsoft.com/office/officeart/2005/8/layout/vList2#2"/>
    <dgm:cxn modelId="{4C4C2AFC-B418-41A8-A07A-F3DA4FAF67D2}" type="presParOf" srcId="{D5BCFD7D-695C-4D15-8802-CB56897B9CE5}" destId="{04CB4E54-62CB-47A0-8027-72A49D380781}" srcOrd="7" destOrd="0" presId="urn:microsoft.com/office/officeart/2005/8/layout/vList2#2"/>
    <dgm:cxn modelId="{ECD76EB8-0989-4610-A28A-E12DDB980DF6}" type="presParOf" srcId="{D5BCFD7D-695C-4D15-8802-CB56897B9CE5}" destId="{491858CD-31B4-4D98-9AB7-590F10AF22E3}" srcOrd="8" destOrd="0" presId="urn:microsoft.com/office/officeart/2005/8/layout/vList2#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2E2AD9-F89C-477F-B16E-6DB5C6F10968}" type="doc">
      <dgm:prSet loTypeId="urn:microsoft.com/office/officeart/2005/8/layout/vList2#3" loCatId="list" qsTypeId="urn:microsoft.com/office/officeart/2005/8/quickstyle/simple2#3" qsCatId="simple" csTypeId="urn:microsoft.com/office/officeart/2005/8/colors/accent3_1#3" csCatId="accent3" phldr="1"/>
      <dgm:spPr/>
      <dgm:t>
        <a:bodyPr/>
        <a:lstStyle/>
        <a:p>
          <a:endParaRPr lang="zh-CN" altLang="en-US"/>
        </a:p>
      </dgm:t>
    </dgm:pt>
    <dgm:pt modelId="{741FA2F8-A2D4-47B1-B800-8502C09CD01A}">
      <dgm:prSet custT="1"/>
      <dgm:spPr>
        <a:noFill/>
      </dgm:spPr>
      <dgm:t>
        <a:bodyPr/>
        <a:lstStyle/>
        <a:p>
          <a:pPr rtl="0"/>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latin typeface="黑体" panose="02010609060101010101" pitchFamily="49" charset="-122"/>
            <a:ea typeface="黑体" panose="02010609060101010101" pitchFamily="49" charset="-122"/>
          </a:endParaRPr>
        </a:p>
      </dgm:t>
    </dgm:pt>
    <dgm:pt modelId="{3CA76B6E-664A-402E-8B51-897EFD8F1FAA}" type="parTrans" cxnId="{BDE6E2E6-7936-4289-92D6-54C1FBDFCB78}">
      <dgm:prSet/>
      <dgm:spPr/>
      <dgm:t>
        <a:bodyPr/>
        <a:lstStyle/>
        <a:p>
          <a:endParaRPr lang="zh-CN" altLang="en-US" sz="2800" b="1"/>
        </a:p>
      </dgm:t>
    </dgm:pt>
    <dgm:pt modelId="{52A66A98-C95D-4557-B0A7-1B9C970EAC54}" type="sibTrans" cxnId="{BDE6E2E6-7936-4289-92D6-54C1FBDFCB78}">
      <dgm:prSet/>
      <dgm:spPr/>
      <dgm:t>
        <a:bodyPr/>
        <a:lstStyle/>
        <a:p>
          <a:endParaRPr lang="zh-CN" altLang="en-US" sz="2800" b="1"/>
        </a:p>
      </dgm:t>
    </dgm:pt>
    <dgm:pt modelId="{6223A73E-168D-4968-8522-6648C3C2B161}">
      <dgm:prSet custT="1"/>
      <dgm:spPr>
        <a:noFill/>
      </dgm:spPr>
      <dgm:t>
        <a:bodyPr/>
        <a:lstStyle/>
        <a:p>
          <a:pPr rtl="0"/>
          <a:r>
            <a:rPr lang="zh-CN" altLang="en-US" sz="2800" b="0" dirty="0" smtClean="0">
              <a:latin typeface="黑体" panose="02010609060101010101" pitchFamily="49" charset="-122"/>
              <a:ea typeface="黑体" panose="02010609060101010101" pitchFamily="49" charset="-122"/>
            </a:rPr>
            <a:t>二</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非煤矿山水害主要特点及防治方法</a:t>
          </a:r>
          <a:endParaRPr lang="zh-CN" sz="2800" b="0" dirty="0">
            <a:latin typeface="黑体" panose="02010609060101010101" pitchFamily="49" charset="-122"/>
            <a:ea typeface="黑体" panose="02010609060101010101" pitchFamily="49" charset="-122"/>
          </a:endParaRPr>
        </a:p>
      </dgm:t>
    </dgm:pt>
    <dgm:pt modelId="{3C3BE9BE-E160-4BA1-8A2D-7A2C898D5D7F}" type="parTrans" cxnId="{A54D2072-81C2-4542-BCC6-0097EA9FE66C}">
      <dgm:prSet/>
      <dgm:spPr/>
      <dgm:t>
        <a:bodyPr/>
        <a:lstStyle/>
        <a:p>
          <a:endParaRPr lang="zh-CN" altLang="en-US" sz="2800" b="1"/>
        </a:p>
      </dgm:t>
    </dgm:pt>
    <dgm:pt modelId="{4E88F446-54BE-427C-BDD2-762D77C45892}" type="sibTrans" cxnId="{A54D2072-81C2-4542-BCC6-0097EA9FE66C}">
      <dgm:prSet/>
      <dgm:spPr/>
      <dgm:t>
        <a:bodyPr/>
        <a:lstStyle/>
        <a:p>
          <a:endParaRPr lang="zh-CN" altLang="en-US" sz="2800" b="1"/>
        </a:p>
      </dgm:t>
    </dgm:pt>
    <dgm:pt modelId="{9CCEC35D-41A1-437B-8086-920AAA60B639}">
      <dgm:prSet custT="1"/>
      <dgm:spPr>
        <a:solidFill>
          <a:srgbClr val="FFC000"/>
        </a:solidFill>
      </dgm:spPr>
      <dgm:t>
        <a:bodyPr/>
        <a:lstStyle/>
        <a:p>
          <a:pPr rtl="0"/>
          <a:r>
            <a:rPr lang="zh-CN" altLang="en-US" sz="2800" b="0" dirty="0" smtClean="0">
              <a:latin typeface="黑体" panose="02010609060101010101" pitchFamily="49" charset="-122"/>
              <a:ea typeface="黑体" panose="02010609060101010101" pitchFamily="49" charset="-122"/>
            </a:rPr>
            <a:t>三</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非煤矿山水害防控新技术</a:t>
          </a:r>
          <a:endParaRPr lang="zh-CN" sz="2800" b="0" dirty="0">
            <a:latin typeface="黑体" panose="02010609060101010101" pitchFamily="49" charset="-122"/>
            <a:ea typeface="黑体" panose="02010609060101010101" pitchFamily="49" charset="-122"/>
          </a:endParaRPr>
        </a:p>
      </dgm:t>
    </dgm:pt>
    <dgm:pt modelId="{A909A4CB-0661-42AE-8533-7F8D6385CBE7}" type="parTrans" cxnId="{8ACD067E-91A1-44D9-A938-A8B6250C242D}">
      <dgm:prSet/>
      <dgm:spPr/>
      <dgm:t>
        <a:bodyPr/>
        <a:lstStyle/>
        <a:p>
          <a:endParaRPr lang="zh-CN" altLang="en-US" sz="2800" b="1"/>
        </a:p>
      </dgm:t>
    </dgm:pt>
    <dgm:pt modelId="{F98B06BB-10AF-49EC-99B7-5ECE411453D3}" type="sibTrans" cxnId="{8ACD067E-91A1-44D9-A938-A8B6250C242D}">
      <dgm:prSet/>
      <dgm:spPr/>
      <dgm:t>
        <a:bodyPr/>
        <a:lstStyle/>
        <a:p>
          <a:endParaRPr lang="zh-CN" altLang="en-US" sz="2800" b="1"/>
        </a:p>
      </dgm:t>
    </dgm:pt>
    <dgm:pt modelId="{4E433F28-315B-4606-ADD7-260E3D6BDD5C}">
      <dgm:prSet custT="1"/>
      <dgm:spPr/>
      <dgm:t>
        <a:bodyPr/>
        <a:lstStyle/>
        <a:p>
          <a:pPr rtl="0"/>
          <a:r>
            <a:rPr lang="zh-CN" altLang="en-US" sz="2800" b="0" dirty="0" smtClean="0">
              <a:latin typeface="黑体" panose="02010609060101010101" pitchFamily="49" charset="-122"/>
              <a:ea typeface="黑体" panose="02010609060101010101" pitchFamily="49" charset="-122"/>
            </a:rPr>
            <a:t>四</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新安全形势下防治水技术发展趋势</a:t>
          </a:r>
          <a:endParaRPr lang="zh-CN" sz="2800" b="0" dirty="0">
            <a:latin typeface="黑体" panose="02010609060101010101" pitchFamily="49" charset="-122"/>
            <a:ea typeface="黑体" panose="02010609060101010101" pitchFamily="49" charset="-122"/>
          </a:endParaRPr>
        </a:p>
      </dgm:t>
    </dgm:pt>
    <dgm:pt modelId="{36EFC220-6127-4381-BF85-3F129EB7B95E}" type="parTrans" cxnId="{2D9003EF-74A0-49FF-B249-5D0F8DC707CD}">
      <dgm:prSet/>
      <dgm:spPr/>
      <dgm:t>
        <a:bodyPr/>
        <a:lstStyle/>
        <a:p>
          <a:endParaRPr lang="zh-CN" altLang="en-US" sz="2800" b="1"/>
        </a:p>
      </dgm:t>
    </dgm:pt>
    <dgm:pt modelId="{DFC1A6F9-330A-4868-8125-16FD71D3F2AC}" type="sibTrans" cxnId="{2D9003EF-74A0-49FF-B249-5D0F8DC707CD}">
      <dgm:prSet/>
      <dgm:spPr/>
      <dgm:t>
        <a:bodyPr/>
        <a:lstStyle/>
        <a:p>
          <a:endParaRPr lang="zh-CN" altLang="en-US" sz="2800" b="1"/>
        </a:p>
      </dgm:t>
    </dgm:pt>
    <dgm:pt modelId="{DF965229-176E-4C6C-8AC9-01C0FE35B4CB}">
      <dgm:prSet custT="1"/>
      <dgm:spPr/>
      <dgm:t>
        <a:bodyPr/>
        <a:lstStyle/>
        <a:p>
          <a:pPr rtl="0"/>
          <a:r>
            <a:rPr lang="zh-CN" altLang="en-US" sz="2800" b="0" dirty="0" smtClean="0">
              <a:latin typeface="黑体" panose="02010609060101010101" pitchFamily="49" charset="-122"/>
              <a:ea typeface="黑体" panose="02010609060101010101" pitchFamily="49" charset="-122"/>
            </a:rPr>
            <a:t>五</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结束语</a:t>
          </a:r>
          <a:endParaRPr lang="zh-CN" sz="2800" b="0" dirty="0">
            <a:latin typeface="黑体" panose="02010609060101010101" pitchFamily="49" charset="-122"/>
            <a:ea typeface="黑体" panose="02010609060101010101" pitchFamily="49" charset="-122"/>
          </a:endParaRPr>
        </a:p>
      </dgm:t>
    </dgm:pt>
    <dgm:pt modelId="{69216FE5-CFFD-471E-B850-0426A174BE3B}" type="sibTrans" cxnId="{286F9D29-4A83-4C0C-890E-8051C1B8810A}">
      <dgm:prSet/>
      <dgm:spPr/>
      <dgm:t>
        <a:bodyPr/>
        <a:lstStyle/>
        <a:p>
          <a:endParaRPr lang="zh-CN" altLang="en-US" sz="2800" b="1"/>
        </a:p>
      </dgm:t>
    </dgm:pt>
    <dgm:pt modelId="{82681459-920A-407D-B623-F2B0F1FD874C}" type="parTrans" cxnId="{286F9D29-4A83-4C0C-890E-8051C1B8810A}">
      <dgm:prSet/>
      <dgm:spPr/>
      <dgm:t>
        <a:bodyPr/>
        <a:lstStyle/>
        <a:p>
          <a:endParaRPr lang="zh-CN" altLang="en-US" sz="2800" b="1"/>
        </a:p>
      </dgm:t>
    </dgm:pt>
    <dgm:pt modelId="{D5BCFD7D-695C-4D15-8802-CB56897B9CE5}" type="pres">
      <dgm:prSet presAssocID="{822E2AD9-F89C-477F-B16E-6DB5C6F10968}" presName="linear" presStyleCnt="0">
        <dgm:presLayoutVars>
          <dgm:animLvl val="lvl"/>
          <dgm:resizeHandles val="exact"/>
        </dgm:presLayoutVars>
      </dgm:prSet>
      <dgm:spPr/>
      <dgm:t>
        <a:bodyPr/>
        <a:lstStyle/>
        <a:p>
          <a:endParaRPr lang="zh-CN" altLang="en-US"/>
        </a:p>
      </dgm:t>
    </dgm:pt>
    <dgm:pt modelId="{E0096CA8-9E98-496F-81EE-F97AB40AC8D5}" type="pres">
      <dgm:prSet presAssocID="{741FA2F8-A2D4-47B1-B800-8502C09CD01A}" presName="parentText" presStyleLbl="node1" presStyleIdx="0" presStyleCnt="5" custLinFactY="-1" custLinFactNeighborY="-100000">
        <dgm:presLayoutVars>
          <dgm:chMax val="0"/>
          <dgm:bulletEnabled val="1"/>
        </dgm:presLayoutVars>
      </dgm:prSet>
      <dgm:spPr/>
      <dgm:t>
        <a:bodyPr/>
        <a:lstStyle/>
        <a:p>
          <a:endParaRPr lang="zh-CN" altLang="en-US"/>
        </a:p>
      </dgm:t>
    </dgm:pt>
    <dgm:pt modelId="{BCF1C767-A69A-43F4-A945-6B734C970F2A}" type="pres">
      <dgm:prSet presAssocID="{52A66A98-C95D-4557-B0A7-1B9C970EAC54}" presName="spacer" presStyleCnt="0"/>
      <dgm:spPr/>
    </dgm:pt>
    <dgm:pt modelId="{292E1D57-32CB-44F2-AEEB-6D449606A629}" type="pres">
      <dgm:prSet presAssocID="{6223A73E-168D-4968-8522-6648C3C2B161}" presName="parentText" presStyleLbl="node1" presStyleIdx="1" presStyleCnt="5" custLinFactNeighborY="-4086">
        <dgm:presLayoutVars>
          <dgm:chMax val="0"/>
          <dgm:bulletEnabled val="1"/>
        </dgm:presLayoutVars>
      </dgm:prSet>
      <dgm:spPr/>
      <dgm:t>
        <a:bodyPr/>
        <a:lstStyle/>
        <a:p>
          <a:endParaRPr lang="zh-CN" altLang="en-US"/>
        </a:p>
      </dgm:t>
    </dgm:pt>
    <dgm:pt modelId="{A914B3BF-A9D3-413B-9432-4750C03F2750}" type="pres">
      <dgm:prSet presAssocID="{4E88F446-54BE-427C-BDD2-762D77C45892}" presName="spacer" presStyleCnt="0"/>
      <dgm:spPr/>
    </dgm:pt>
    <dgm:pt modelId="{AD5D1253-1759-46D4-9C6C-28AA0C899575}" type="pres">
      <dgm:prSet presAssocID="{9CCEC35D-41A1-437B-8086-920AAA60B639}" presName="parentText" presStyleLbl="node1" presStyleIdx="2" presStyleCnt="5" custLinFactNeighborY="-3048">
        <dgm:presLayoutVars>
          <dgm:chMax val="0"/>
          <dgm:bulletEnabled val="1"/>
        </dgm:presLayoutVars>
      </dgm:prSet>
      <dgm:spPr/>
      <dgm:t>
        <a:bodyPr/>
        <a:lstStyle/>
        <a:p>
          <a:endParaRPr lang="zh-CN" altLang="en-US"/>
        </a:p>
      </dgm:t>
    </dgm:pt>
    <dgm:pt modelId="{36E24615-604C-4B39-ABCD-7F2FE8435439}" type="pres">
      <dgm:prSet presAssocID="{F98B06BB-10AF-49EC-99B7-5ECE411453D3}" presName="spacer" presStyleCnt="0"/>
      <dgm:spPr/>
    </dgm:pt>
    <dgm:pt modelId="{E385D4B1-DBBC-4F5F-9324-FD50DF2D4E62}" type="pres">
      <dgm:prSet presAssocID="{4E433F28-315B-4606-ADD7-260E3D6BDD5C}" presName="parentText" presStyleLbl="node1" presStyleIdx="3" presStyleCnt="5" custLinFactNeighborY="-14460">
        <dgm:presLayoutVars>
          <dgm:chMax val="0"/>
          <dgm:bulletEnabled val="1"/>
        </dgm:presLayoutVars>
      </dgm:prSet>
      <dgm:spPr/>
      <dgm:t>
        <a:bodyPr/>
        <a:lstStyle/>
        <a:p>
          <a:endParaRPr lang="zh-CN" altLang="en-US"/>
        </a:p>
      </dgm:t>
    </dgm:pt>
    <dgm:pt modelId="{04CB4E54-62CB-47A0-8027-72A49D380781}" type="pres">
      <dgm:prSet presAssocID="{DFC1A6F9-330A-4868-8125-16FD71D3F2AC}" presName="spacer" presStyleCnt="0"/>
      <dgm:spPr/>
    </dgm:pt>
    <dgm:pt modelId="{491858CD-31B4-4D98-9AB7-590F10AF22E3}" type="pres">
      <dgm:prSet presAssocID="{DF965229-176E-4C6C-8AC9-01C0FE35B4CB}" presName="parentText" presStyleLbl="node1" presStyleIdx="4" presStyleCnt="5">
        <dgm:presLayoutVars>
          <dgm:chMax val="0"/>
          <dgm:bulletEnabled val="1"/>
        </dgm:presLayoutVars>
      </dgm:prSet>
      <dgm:spPr/>
      <dgm:t>
        <a:bodyPr/>
        <a:lstStyle/>
        <a:p>
          <a:endParaRPr lang="zh-CN" altLang="en-US"/>
        </a:p>
      </dgm:t>
    </dgm:pt>
  </dgm:ptLst>
  <dgm:cxnLst>
    <dgm:cxn modelId="{333A65DD-1709-47F1-BF89-D8E993CC6F0B}" type="presOf" srcId="{6223A73E-168D-4968-8522-6648C3C2B161}" destId="{292E1D57-32CB-44F2-AEEB-6D449606A629}" srcOrd="0" destOrd="0" presId="urn:microsoft.com/office/officeart/2005/8/layout/vList2#3"/>
    <dgm:cxn modelId="{BDE6E2E6-7936-4289-92D6-54C1FBDFCB78}" srcId="{822E2AD9-F89C-477F-B16E-6DB5C6F10968}" destId="{741FA2F8-A2D4-47B1-B800-8502C09CD01A}" srcOrd="0" destOrd="0" parTransId="{3CA76B6E-664A-402E-8B51-897EFD8F1FAA}" sibTransId="{52A66A98-C95D-4557-B0A7-1B9C970EAC54}"/>
    <dgm:cxn modelId="{8ACD067E-91A1-44D9-A938-A8B6250C242D}" srcId="{822E2AD9-F89C-477F-B16E-6DB5C6F10968}" destId="{9CCEC35D-41A1-437B-8086-920AAA60B639}" srcOrd="2" destOrd="0" parTransId="{A909A4CB-0661-42AE-8533-7F8D6385CBE7}" sibTransId="{F98B06BB-10AF-49EC-99B7-5ECE411453D3}"/>
    <dgm:cxn modelId="{45CC273C-58BE-4413-880E-F6B0CB6E70F3}" type="presOf" srcId="{4E433F28-315B-4606-ADD7-260E3D6BDD5C}" destId="{E385D4B1-DBBC-4F5F-9324-FD50DF2D4E62}" srcOrd="0" destOrd="0" presId="urn:microsoft.com/office/officeart/2005/8/layout/vList2#3"/>
    <dgm:cxn modelId="{A1C5E440-30A1-4AEC-B99B-DE3BBB82A5B5}" type="presOf" srcId="{822E2AD9-F89C-477F-B16E-6DB5C6F10968}" destId="{D5BCFD7D-695C-4D15-8802-CB56897B9CE5}" srcOrd="0" destOrd="0" presId="urn:microsoft.com/office/officeart/2005/8/layout/vList2#3"/>
    <dgm:cxn modelId="{286F9D29-4A83-4C0C-890E-8051C1B8810A}" srcId="{822E2AD9-F89C-477F-B16E-6DB5C6F10968}" destId="{DF965229-176E-4C6C-8AC9-01C0FE35B4CB}" srcOrd="4" destOrd="0" parTransId="{82681459-920A-407D-B623-F2B0F1FD874C}" sibTransId="{69216FE5-CFFD-471E-B850-0426A174BE3B}"/>
    <dgm:cxn modelId="{6DB49400-1E38-477D-AE09-55C3AED39C1D}" type="presOf" srcId="{9CCEC35D-41A1-437B-8086-920AAA60B639}" destId="{AD5D1253-1759-46D4-9C6C-28AA0C899575}" srcOrd="0" destOrd="0" presId="urn:microsoft.com/office/officeart/2005/8/layout/vList2#3"/>
    <dgm:cxn modelId="{0C28B2F9-6789-464C-9CE8-5CA8FA21E4DE}" type="presOf" srcId="{741FA2F8-A2D4-47B1-B800-8502C09CD01A}" destId="{E0096CA8-9E98-496F-81EE-F97AB40AC8D5}" srcOrd="0" destOrd="0" presId="urn:microsoft.com/office/officeart/2005/8/layout/vList2#3"/>
    <dgm:cxn modelId="{2367D8A9-C9E3-45B2-A0C9-BE6ABDEF3FEB}" type="presOf" srcId="{DF965229-176E-4C6C-8AC9-01C0FE35B4CB}" destId="{491858CD-31B4-4D98-9AB7-590F10AF22E3}" srcOrd="0" destOrd="0" presId="urn:microsoft.com/office/officeart/2005/8/layout/vList2#3"/>
    <dgm:cxn modelId="{A54D2072-81C2-4542-BCC6-0097EA9FE66C}" srcId="{822E2AD9-F89C-477F-B16E-6DB5C6F10968}" destId="{6223A73E-168D-4968-8522-6648C3C2B161}" srcOrd="1" destOrd="0" parTransId="{3C3BE9BE-E160-4BA1-8A2D-7A2C898D5D7F}" sibTransId="{4E88F446-54BE-427C-BDD2-762D77C45892}"/>
    <dgm:cxn modelId="{2D9003EF-74A0-49FF-B249-5D0F8DC707CD}" srcId="{822E2AD9-F89C-477F-B16E-6DB5C6F10968}" destId="{4E433F28-315B-4606-ADD7-260E3D6BDD5C}" srcOrd="3" destOrd="0" parTransId="{36EFC220-6127-4381-BF85-3F129EB7B95E}" sibTransId="{DFC1A6F9-330A-4868-8125-16FD71D3F2AC}"/>
    <dgm:cxn modelId="{D2488D12-359C-47B3-89EE-B83E0974CFB6}" type="presParOf" srcId="{D5BCFD7D-695C-4D15-8802-CB56897B9CE5}" destId="{E0096CA8-9E98-496F-81EE-F97AB40AC8D5}" srcOrd="0" destOrd="0" presId="urn:microsoft.com/office/officeart/2005/8/layout/vList2#3"/>
    <dgm:cxn modelId="{4BD5387B-09A1-4187-9F2E-FA23D019D93E}" type="presParOf" srcId="{D5BCFD7D-695C-4D15-8802-CB56897B9CE5}" destId="{BCF1C767-A69A-43F4-A945-6B734C970F2A}" srcOrd="1" destOrd="0" presId="urn:microsoft.com/office/officeart/2005/8/layout/vList2#3"/>
    <dgm:cxn modelId="{FB59DC2A-1E3A-4D32-AA58-DE9B777BC55C}" type="presParOf" srcId="{D5BCFD7D-695C-4D15-8802-CB56897B9CE5}" destId="{292E1D57-32CB-44F2-AEEB-6D449606A629}" srcOrd="2" destOrd="0" presId="urn:microsoft.com/office/officeart/2005/8/layout/vList2#3"/>
    <dgm:cxn modelId="{87600FBC-FF49-4B1B-9F0D-76739AF5DE78}" type="presParOf" srcId="{D5BCFD7D-695C-4D15-8802-CB56897B9CE5}" destId="{A914B3BF-A9D3-413B-9432-4750C03F2750}" srcOrd="3" destOrd="0" presId="urn:microsoft.com/office/officeart/2005/8/layout/vList2#3"/>
    <dgm:cxn modelId="{F0E9B059-24BB-4445-A3FD-EFA711809F0C}" type="presParOf" srcId="{D5BCFD7D-695C-4D15-8802-CB56897B9CE5}" destId="{AD5D1253-1759-46D4-9C6C-28AA0C899575}" srcOrd="4" destOrd="0" presId="urn:microsoft.com/office/officeart/2005/8/layout/vList2#3"/>
    <dgm:cxn modelId="{C964FBCB-9487-41AC-AD82-2B17DAA03AB8}" type="presParOf" srcId="{D5BCFD7D-695C-4D15-8802-CB56897B9CE5}" destId="{36E24615-604C-4B39-ABCD-7F2FE8435439}" srcOrd="5" destOrd="0" presId="urn:microsoft.com/office/officeart/2005/8/layout/vList2#3"/>
    <dgm:cxn modelId="{90024B51-04F1-48B8-B377-3F59BC11DA1C}" type="presParOf" srcId="{D5BCFD7D-695C-4D15-8802-CB56897B9CE5}" destId="{E385D4B1-DBBC-4F5F-9324-FD50DF2D4E62}" srcOrd="6" destOrd="0" presId="urn:microsoft.com/office/officeart/2005/8/layout/vList2#3"/>
    <dgm:cxn modelId="{C050239E-D885-46A4-91FF-3357BA7DB537}" type="presParOf" srcId="{D5BCFD7D-695C-4D15-8802-CB56897B9CE5}" destId="{04CB4E54-62CB-47A0-8027-72A49D380781}" srcOrd="7" destOrd="0" presId="urn:microsoft.com/office/officeart/2005/8/layout/vList2#3"/>
    <dgm:cxn modelId="{40BFA5E5-A528-4964-84AA-EB7EB129285C}" type="presParOf" srcId="{D5BCFD7D-695C-4D15-8802-CB56897B9CE5}" destId="{491858CD-31B4-4D98-9AB7-590F10AF22E3}" srcOrd="8" destOrd="0" presId="urn:microsoft.com/office/officeart/2005/8/layout/vList2#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2E2AD9-F89C-477F-B16E-6DB5C6F10968}" type="doc">
      <dgm:prSet loTypeId="urn:microsoft.com/office/officeart/2005/8/layout/vList2#4" loCatId="list" qsTypeId="urn:microsoft.com/office/officeart/2005/8/quickstyle/simple2#4" qsCatId="simple" csTypeId="urn:microsoft.com/office/officeart/2005/8/colors/accent3_1#4" csCatId="accent3" phldr="1"/>
      <dgm:spPr/>
      <dgm:t>
        <a:bodyPr/>
        <a:lstStyle/>
        <a:p>
          <a:endParaRPr lang="zh-CN" altLang="en-US"/>
        </a:p>
      </dgm:t>
    </dgm:pt>
    <dgm:pt modelId="{741FA2F8-A2D4-47B1-B800-8502C09CD01A}">
      <dgm:prSet custT="1"/>
      <dgm:spPr>
        <a:noFill/>
      </dgm:spPr>
      <dgm:t>
        <a:bodyPr/>
        <a:lstStyle/>
        <a:p>
          <a:pPr rtl="0"/>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latin typeface="黑体" panose="02010609060101010101" pitchFamily="49" charset="-122"/>
            <a:ea typeface="黑体" panose="02010609060101010101" pitchFamily="49" charset="-122"/>
          </a:endParaRPr>
        </a:p>
      </dgm:t>
    </dgm:pt>
    <dgm:pt modelId="{3CA76B6E-664A-402E-8B51-897EFD8F1FAA}" type="parTrans" cxnId="{BDE6E2E6-7936-4289-92D6-54C1FBDFCB78}">
      <dgm:prSet/>
      <dgm:spPr/>
      <dgm:t>
        <a:bodyPr/>
        <a:lstStyle/>
        <a:p>
          <a:endParaRPr lang="zh-CN" altLang="en-US" sz="2800" b="1"/>
        </a:p>
      </dgm:t>
    </dgm:pt>
    <dgm:pt modelId="{52A66A98-C95D-4557-B0A7-1B9C970EAC54}" type="sibTrans" cxnId="{BDE6E2E6-7936-4289-92D6-54C1FBDFCB78}">
      <dgm:prSet/>
      <dgm:spPr/>
      <dgm:t>
        <a:bodyPr/>
        <a:lstStyle/>
        <a:p>
          <a:endParaRPr lang="zh-CN" altLang="en-US" sz="2800" b="1"/>
        </a:p>
      </dgm:t>
    </dgm:pt>
    <dgm:pt modelId="{6223A73E-168D-4968-8522-6648C3C2B161}">
      <dgm:prSet custT="1"/>
      <dgm:spPr/>
      <dgm:t>
        <a:bodyPr/>
        <a:lstStyle/>
        <a:p>
          <a:pPr rtl="0"/>
          <a:r>
            <a:rPr lang="zh-CN" altLang="en-US" sz="2800" b="0" dirty="0" smtClean="0">
              <a:latin typeface="黑体" panose="02010609060101010101" pitchFamily="49" charset="-122"/>
              <a:ea typeface="黑体" panose="02010609060101010101" pitchFamily="49" charset="-122"/>
            </a:rPr>
            <a:t>二</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非煤矿山水害主要特点及防治方法</a:t>
          </a:r>
          <a:endParaRPr lang="zh-CN" sz="2800" b="0" dirty="0">
            <a:latin typeface="黑体" panose="02010609060101010101" pitchFamily="49" charset="-122"/>
            <a:ea typeface="黑体" panose="02010609060101010101" pitchFamily="49" charset="-122"/>
          </a:endParaRPr>
        </a:p>
      </dgm:t>
    </dgm:pt>
    <dgm:pt modelId="{3C3BE9BE-E160-4BA1-8A2D-7A2C898D5D7F}" type="parTrans" cxnId="{A54D2072-81C2-4542-BCC6-0097EA9FE66C}">
      <dgm:prSet/>
      <dgm:spPr/>
      <dgm:t>
        <a:bodyPr/>
        <a:lstStyle/>
        <a:p>
          <a:endParaRPr lang="zh-CN" altLang="en-US" sz="2800" b="1"/>
        </a:p>
      </dgm:t>
    </dgm:pt>
    <dgm:pt modelId="{4E88F446-54BE-427C-BDD2-762D77C45892}" type="sibTrans" cxnId="{A54D2072-81C2-4542-BCC6-0097EA9FE66C}">
      <dgm:prSet/>
      <dgm:spPr/>
      <dgm:t>
        <a:bodyPr/>
        <a:lstStyle/>
        <a:p>
          <a:endParaRPr lang="zh-CN" altLang="en-US" sz="2800" b="1"/>
        </a:p>
      </dgm:t>
    </dgm:pt>
    <dgm:pt modelId="{9CCEC35D-41A1-437B-8086-920AAA60B639}">
      <dgm:prSet custT="1"/>
      <dgm:spPr/>
      <dgm:t>
        <a:bodyPr/>
        <a:lstStyle/>
        <a:p>
          <a:pPr rtl="0"/>
          <a:r>
            <a:rPr lang="zh-CN" altLang="en-US" sz="2800" b="0" dirty="0" smtClean="0">
              <a:latin typeface="黑体" panose="02010609060101010101" pitchFamily="49" charset="-122"/>
              <a:ea typeface="黑体" panose="02010609060101010101" pitchFamily="49" charset="-122"/>
            </a:rPr>
            <a:t>三</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非煤矿山水害防控新技术</a:t>
          </a:r>
          <a:endParaRPr lang="zh-CN" sz="2800" b="0" dirty="0">
            <a:latin typeface="黑体" panose="02010609060101010101" pitchFamily="49" charset="-122"/>
            <a:ea typeface="黑体" panose="02010609060101010101" pitchFamily="49" charset="-122"/>
          </a:endParaRPr>
        </a:p>
      </dgm:t>
    </dgm:pt>
    <dgm:pt modelId="{A909A4CB-0661-42AE-8533-7F8D6385CBE7}" type="parTrans" cxnId="{8ACD067E-91A1-44D9-A938-A8B6250C242D}">
      <dgm:prSet/>
      <dgm:spPr/>
      <dgm:t>
        <a:bodyPr/>
        <a:lstStyle/>
        <a:p>
          <a:endParaRPr lang="zh-CN" altLang="en-US" sz="2800" b="1"/>
        </a:p>
      </dgm:t>
    </dgm:pt>
    <dgm:pt modelId="{F98B06BB-10AF-49EC-99B7-5ECE411453D3}" type="sibTrans" cxnId="{8ACD067E-91A1-44D9-A938-A8B6250C242D}">
      <dgm:prSet/>
      <dgm:spPr/>
      <dgm:t>
        <a:bodyPr/>
        <a:lstStyle/>
        <a:p>
          <a:endParaRPr lang="zh-CN" altLang="en-US" sz="2800" b="1"/>
        </a:p>
      </dgm:t>
    </dgm:pt>
    <dgm:pt modelId="{4E433F28-315B-4606-ADD7-260E3D6BDD5C}">
      <dgm:prSet custT="1"/>
      <dgm:spPr>
        <a:solidFill>
          <a:srgbClr val="FFC000"/>
        </a:solidFill>
      </dgm:spPr>
      <dgm:t>
        <a:bodyPr/>
        <a:lstStyle/>
        <a:p>
          <a:pPr rtl="0"/>
          <a:r>
            <a:rPr lang="zh-CN" altLang="en-US" sz="2800" b="0" dirty="0" smtClean="0">
              <a:latin typeface="黑体" panose="02010609060101010101" pitchFamily="49" charset="-122"/>
              <a:ea typeface="黑体" panose="02010609060101010101" pitchFamily="49" charset="-122"/>
            </a:rPr>
            <a:t>四</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新安全形势下防治水技术发展趋势</a:t>
          </a:r>
          <a:endParaRPr lang="zh-CN" sz="2800" b="0" dirty="0">
            <a:latin typeface="黑体" panose="02010609060101010101" pitchFamily="49" charset="-122"/>
            <a:ea typeface="黑体" panose="02010609060101010101" pitchFamily="49" charset="-122"/>
          </a:endParaRPr>
        </a:p>
      </dgm:t>
    </dgm:pt>
    <dgm:pt modelId="{36EFC220-6127-4381-BF85-3F129EB7B95E}" type="parTrans" cxnId="{2D9003EF-74A0-49FF-B249-5D0F8DC707CD}">
      <dgm:prSet/>
      <dgm:spPr/>
      <dgm:t>
        <a:bodyPr/>
        <a:lstStyle/>
        <a:p>
          <a:endParaRPr lang="zh-CN" altLang="en-US" sz="2800" b="1"/>
        </a:p>
      </dgm:t>
    </dgm:pt>
    <dgm:pt modelId="{DFC1A6F9-330A-4868-8125-16FD71D3F2AC}" type="sibTrans" cxnId="{2D9003EF-74A0-49FF-B249-5D0F8DC707CD}">
      <dgm:prSet/>
      <dgm:spPr/>
      <dgm:t>
        <a:bodyPr/>
        <a:lstStyle/>
        <a:p>
          <a:endParaRPr lang="zh-CN" altLang="en-US" sz="2800" b="1"/>
        </a:p>
      </dgm:t>
    </dgm:pt>
    <dgm:pt modelId="{DF965229-176E-4C6C-8AC9-01C0FE35B4CB}">
      <dgm:prSet custT="1"/>
      <dgm:spPr/>
      <dgm:t>
        <a:bodyPr/>
        <a:lstStyle/>
        <a:p>
          <a:pPr rtl="0"/>
          <a:r>
            <a:rPr lang="zh-CN" altLang="en-US" sz="2800" b="0" dirty="0" smtClean="0">
              <a:latin typeface="黑体" panose="02010609060101010101" pitchFamily="49" charset="-122"/>
              <a:ea typeface="黑体" panose="02010609060101010101" pitchFamily="49" charset="-122"/>
            </a:rPr>
            <a:t>五</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结束语</a:t>
          </a:r>
          <a:endParaRPr lang="zh-CN" sz="2800" b="0" dirty="0">
            <a:latin typeface="黑体" panose="02010609060101010101" pitchFamily="49" charset="-122"/>
            <a:ea typeface="黑体" panose="02010609060101010101" pitchFamily="49" charset="-122"/>
          </a:endParaRPr>
        </a:p>
      </dgm:t>
    </dgm:pt>
    <dgm:pt modelId="{69216FE5-CFFD-471E-B850-0426A174BE3B}" type="sibTrans" cxnId="{286F9D29-4A83-4C0C-890E-8051C1B8810A}">
      <dgm:prSet/>
      <dgm:spPr/>
      <dgm:t>
        <a:bodyPr/>
        <a:lstStyle/>
        <a:p>
          <a:endParaRPr lang="zh-CN" altLang="en-US" sz="2800" b="1"/>
        </a:p>
      </dgm:t>
    </dgm:pt>
    <dgm:pt modelId="{82681459-920A-407D-B623-F2B0F1FD874C}" type="parTrans" cxnId="{286F9D29-4A83-4C0C-890E-8051C1B8810A}">
      <dgm:prSet/>
      <dgm:spPr/>
      <dgm:t>
        <a:bodyPr/>
        <a:lstStyle/>
        <a:p>
          <a:endParaRPr lang="zh-CN" altLang="en-US" sz="2800" b="1"/>
        </a:p>
      </dgm:t>
    </dgm:pt>
    <dgm:pt modelId="{D5BCFD7D-695C-4D15-8802-CB56897B9CE5}" type="pres">
      <dgm:prSet presAssocID="{822E2AD9-F89C-477F-B16E-6DB5C6F10968}" presName="linear" presStyleCnt="0">
        <dgm:presLayoutVars>
          <dgm:animLvl val="lvl"/>
          <dgm:resizeHandles val="exact"/>
        </dgm:presLayoutVars>
      </dgm:prSet>
      <dgm:spPr/>
      <dgm:t>
        <a:bodyPr/>
        <a:lstStyle/>
        <a:p>
          <a:endParaRPr lang="zh-CN" altLang="en-US"/>
        </a:p>
      </dgm:t>
    </dgm:pt>
    <dgm:pt modelId="{E0096CA8-9E98-496F-81EE-F97AB40AC8D5}" type="pres">
      <dgm:prSet presAssocID="{741FA2F8-A2D4-47B1-B800-8502C09CD01A}" presName="parentText" presStyleLbl="node1" presStyleIdx="0" presStyleCnt="5" custLinFactY="-1" custLinFactNeighborY="-100000">
        <dgm:presLayoutVars>
          <dgm:chMax val="0"/>
          <dgm:bulletEnabled val="1"/>
        </dgm:presLayoutVars>
      </dgm:prSet>
      <dgm:spPr/>
      <dgm:t>
        <a:bodyPr/>
        <a:lstStyle/>
        <a:p>
          <a:endParaRPr lang="zh-CN" altLang="en-US"/>
        </a:p>
      </dgm:t>
    </dgm:pt>
    <dgm:pt modelId="{BCF1C767-A69A-43F4-A945-6B734C970F2A}" type="pres">
      <dgm:prSet presAssocID="{52A66A98-C95D-4557-B0A7-1B9C970EAC54}" presName="spacer" presStyleCnt="0"/>
      <dgm:spPr/>
    </dgm:pt>
    <dgm:pt modelId="{292E1D57-32CB-44F2-AEEB-6D449606A629}" type="pres">
      <dgm:prSet presAssocID="{6223A73E-168D-4968-8522-6648C3C2B161}" presName="parentText" presStyleLbl="node1" presStyleIdx="1" presStyleCnt="5" custLinFactNeighborY="-4086">
        <dgm:presLayoutVars>
          <dgm:chMax val="0"/>
          <dgm:bulletEnabled val="1"/>
        </dgm:presLayoutVars>
      </dgm:prSet>
      <dgm:spPr/>
      <dgm:t>
        <a:bodyPr/>
        <a:lstStyle/>
        <a:p>
          <a:endParaRPr lang="zh-CN" altLang="en-US"/>
        </a:p>
      </dgm:t>
    </dgm:pt>
    <dgm:pt modelId="{A914B3BF-A9D3-413B-9432-4750C03F2750}" type="pres">
      <dgm:prSet presAssocID="{4E88F446-54BE-427C-BDD2-762D77C45892}" presName="spacer" presStyleCnt="0"/>
      <dgm:spPr/>
    </dgm:pt>
    <dgm:pt modelId="{AD5D1253-1759-46D4-9C6C-28AA0C899575}" type="pres">
      <dgm:prSet presAssocID="{9CCEC35D-41A1-437B-8086-920AAA60B639}" presName="parentText" presStyleLbl="node1" presStyleIdx="2" presStyleCnt="5" custLinFactNeighborY="-3048">
        <dgm:presLayoutVars>
          <dgm:chMax val="0"/>
          <dgm:bulletEnabled val="1"/>
        </dgm:presLayoutVars>
      </dgm:prSet>
      <dgm:spPr/>
      <dgm:t>
        <a:bodyPr/>
        <a:lstStyle/>
        <a:p>
          <a:endParaRPr lang="zh-CN" altLang="en-US"/>
        </a:p>
      </dgm:t>
    </dgm:pt>
    <dgm:pt modelId="{36E24615-604C-4B39-ABCD-7F2FE8435439}" type="pres">
      <dgm:prSet presAssocID="{F98B06BB-10AF-49EC-99B7-5ECE411453D3}" presName="spacer" presStyleCnt="0"/>
      <dgm:spPr/>
    </dgm:pt>
    <dgm:pt modelId="{E385D4B1-DBBC-4F5F-9324-FD50DF2D4E62}" type="pres">
      <dgm:prSet presAssocID="{4E433F28-315B-4606-ADD7-260E3D6BDD5C}" presName="parentText" presStyleLbl="node1" presStyleIdx="3" presStyleCnt="5" custLinFactNeighborY="-14460">
        <dgm:presLayoutVars>
          <dgm:chMax val="0"/>
          <dgm:bulletEnabled val="1"/>
        </dgm:presLayoutVars>
      </dgm:prSet>
      <dgm:spPr/>
      <dgm:t>
        <a:bodyPr/>
        <a:lstStyle/>
        <a:p>
          <a:endParaRPr lang="zh-CN" altLang="en-US"/>
        </a:p>
      </dgm:t>
    </dgm:pt>
    <dgm:pt modelId="{04CB4E54-62CB-47A0-8027-72A49D380781}" type="pres">
      <dgm:prSet presAssocID="{DFC1A6F9-330A-4868-8125-16FD71D3F2AC}" presName="spacer" presStyleCnt="0"/>
      <dgm:spPr/>
    </dgm:pt>
    <dgm:pt modelId="{491858CD-31B4-4D98-9AB7-590F10AF22E3}" type="pres">
      <dgm:prSet presAssocID="{DF965229-176E-4C6C-8AC9-01C0FE35B4CB}" presName="parentText" presStyleLbl="node1" presStyleIdx="4" presStyleCnt="5">
        <dgm:presLayoutVars>
          <dgm:chMax val="0"/>
          <dgm:bulletEnabled val="1"/>
        </dgm:presLayoutVars>
      </dgm:prSet>
      <dgm:spPr/>
      <dgm:t>
        <a:bodyPr/>
        <a:lstStyle/>
        <a:p>
          <a:endParaRPr lang="zh-CN" altLang="en-US"/>
        </a:p>
      </dgm:t>
    </dgm:pt>
  </dgm:ptLst>
  <dgm:cxnLst>
    <dgm:cxn modelId="{A481C1A1-129D-43EB-8D84-22D0D5ACA27E}" type="presOf" srcId="{822E2AD9-F89C-477F-B16E-6DB5C6F10968}" destId="{D5BCFD7D-695C-4D15-8802-CB56897B9CE5}" srcOrd="0" destOrd="0" presId="urn:microsoft.com/office/officeart/2005/8/layout/vList2#4"/>
    <dgm:cxn modelId="{06BD2536-28DD-48E8-9EE0-6BF69ACBF6D6}" type="presOf" srcId="{741FA2F8-A2D4-47B1-B800-8502C09CD01A}" destId="{E0096CA8-9E98-496F-81EE-F97AB40AC8D5}" srcOrd="0" destOrd="0" presId="urn:microsoft.com/office/officeart/2005/8/layout/vList2#4"/>
    <dgm:cxn modelId="{DF04F8F3-501E-43F1-9878-39EB16E055EF}" type="presOf" srcId="{DF965229-176E-4C6C-8AC9-01C0FE35B4CB}" destId="{491858CD-31B4-4D98-9AB7-590F10AF22E3}" srcOrd="0" destOrd="0" presId="urn:microsoft.com/office/officeart/2005/8/layout/vList2#4"/>
    <dgm:cxn modelId="{B2AD81E1-0404-426C-9BA1-1839EAABD3B3}" type="presOf" srcId="{6223A73E-168D-4968-8522-6648C3C2B161}" destId="{292E1D57-32CB-44F2-AEEB-6D449606A629}" srcOrd="0" destOrd="0" presId="urn:microsoft.com/office/officeart/2005/8/layout/vList2#4"/>
    <dgm:cxn modelId="{BDE6E2E6-7936-4289-92D6-54C1FBDFCB78}" srcId="{822E2AD9-F89C-477F-B16E-6DB5C6F10968}" destId="{741FA2F8-A2D4-47B1-B800-8502C09CD01A}" srcOrd="0" destOrd="0" parTransId="{3CA76B6E-664A-402E-8B51-897EFD8F1FAA}" sibTransId="{52A66A98-C95D-4557-B0A7-1B9C970EAC54}"/>
    <dgm:cxn modelId="{8ACD067E-91A1-44D9-A938-A8B6250C242D}" srcId="{822E2AD9-F89C-477F-B16E-6DB5C6F10968}" destId="{9CCEC35D-41A1-437B-8086-920AAA60B639}" srcOrd="2" destOrd="0" parTransId="{A909A4CB-0661-42AE-8533-7F8D6385CBE7}" sibTransId="{F98B06BB-10AF-49EC-99B7-5ECE411453D3}"/>
    <dgm:cxn modelId="{2CA95708-2388-419B-93A0-59461453149E}" type="presOf" srcId="{9CCEC35D-41A1-437B-8086-920AAA60B639}" destId="{AD5D1253-1759-46D4-9C6C-28AA0C899575}" srcOrd="0" destOrd="0" presId="urn:microsoft.com/office/officeart/2005/8/layout/vList2#4"/>
    <dgm:cxn modelId="{286F9D29-4A83-4C0C-890E-8051C1B8810A}" srcId="{822E2AD9-F89C-477F-B16E-6DB5C6F10968}" destId="{DF965229-176E-4C6C-8AC9-01C0FE35B4CB}" srcOrd="4" destOrd="0" parTransId="{82681459-920A-407D-B623-F2B0F1FD874C}" sibTransId="{69216FE5-CFFD-471E-B850-0426A174BE3B}"/>
    <dgm:cxn modelId="{A54D2072-81C2-4542-BCC6-0097EA9FE66C}" srcId="{822E2AD9-F89C-477F-B16E-6DB5C6F10968}" destId="{6223A73E-168D-4968-8522-6648C3C2B161}" srcOrd="1" destOrd="0" parTransId="{3C3BE9BE-E160-4BA1-8A2D-7A2C898D5D7F}" sibTransId="{4E88F446-54BE-427C-BDD2-762D77C45892}"/>
    <dgm:cxn modelId="{7E632F32-5E3F-4ED9-A4D7-2C119D32BBBA}" type="presOf" srcId="{4E433F28-315B-4606-ADD7-260E3D6BDD5C}" destId="{E385D4B1-DBBC-4F5F-9324-FD50DF2D4E62}" srcOrd="0" destOrd="0" presId="urn:microsoft.com/office/officeart/2005/8/layout/vList2#4"/>
    <dgm:cxn modelId="{2D9003EF-74A0-49FF-B249-5D0F8DC707CD}" srcId="{822E2AD9-F89C-477F-B16E-6DB5C6F10968}" destId="{4E433F28-315B-4606-ADD7-260E3D6BDD5C}" srcOrd="3" destOrd="0" parTransId="{36EFC220-6127-4381-BF85-3F129EB7B95E}" sibTransId="{DFC1A6F9-330A-4868-8125-16FD71D3F2AC}"/>
    <dgm:cxn modelId="{3776C950-8A37-4296-A467-2E7919651B26}" type="presParOf" srcId="{D5BCFD7D-695C-4D15-8802-CB56897B9CE5}" destId="{E0096CA8-9E98-496F-81EE-F97AB40AC8D5}" srcOrd="0" destOrd="0" presId="urn:microsoft.com/office/officeart/2005/8/layout/vList2#4"/>
    <dgm:cxn modelId="{5611CC87-F0C2-4442-8F77-36EF51B82437}" type="presParOf" srcId="{D5BCFD7D-695C-4D15-8802-CB56897B9CE5}" destId="{BCF1C767-A69A-43F4-A945-6B734C970F2A}" srcOrd="1" destOrd="0" presId="urn:microsoft.com/office/officeart/2005/8/layout/vList2#4"/>
    <dgm:cxn modelId="{53104C78-350B-44A7-9997-D09C2E0B7A9A}" type="presParOf" srcId="{D5BCFD7D-695C-4D15-8802-CB56897B9CE5}" destId="{292E1D57-32CB-44F2-AEEB-6D449606A629}" srcOrd="2" destOrd="0" presId="urn:microsoft.com/office/officeart/2005/8/layout/vList2#4"/>
    <dgm:cxn modelId="{EC649A5F-15FC-4F44-9F3B-B24B7DC86A61}" type="presParOf" srcId="{D5BCFD7D-695C-4D15-8802-CB56897B9CE5}" destId="{A914B3BF-A9D3-413B-9432-4750C03F2750}" srcOrd="3" destOrd="0" presId="urn:microsoft.com/office/officeart/2005/8/layout/vList2#4"/>
    <dgm:cxn modelId="{0D9FBDAA-6F1D-4331-8182-99D0E572E9CC}" type="presParOf" srcId="{D5BCFD7D-695C-4D15-8802-CB56897B9CE5}" destId="{AD5D1253-1759-46D4-9C6C-28AA0C899575}" srcOrd="4" destOrd="0" presId="urn:microsoft.com/office/officeart/2005/8/layout/vList2#4"/>
    <dgm:cxn modelId="{C0ABAF9D-D02D-48A4-B1B6-3967373108EA}" type="presParOf" srcId="{D5BCFD7D-695C-4D15-8802-CB56897B9CE5}" destId="{36E24615-604C-4B39-ABCD-7F2FE8435439}" srcOrd="5" destOrd="0" presId="urn:microsoft.com/office/officeart/2005/8/layout/vList2#4"/>
    <dgm:cxn modelId="{A2FF6651-CB60-4A8B-B2AB-CCD14C3C42CB}" type="presParOf" srcId="{D5BCFD7D-695C-4D15-8802-CB56897B9CE5}" destId="{E385D4B1-DBBC-4F5F-9324-FD50DF2D4E62}" srcOrd="6" destOrd="0" presId="urn:microsoft.com/office/officeart/2005/8/layout/vList2#4"/>
    <dgm:cxn modelId="{B08FF26A-0979-4F04-A343-DFC973E4F8F3}" type="presParOf" srcId="{D5BCFD7D-695C-4D15-8802-CB56897B9CE5}" destId="{04CB4E54-62CB-47A0-8027-72A49D380781}" srcOrd="7" destOrd="0" presId="urn:microsoft.com/office/officeart/2005/8/layout/vList2#4"/>
    <dgm:cxn modelId="{8A46E8A1-51F0-40B1-AE2B-2A80F9CBA09A}" type="presParOf" srcId="{D5BCFD7D-695C-4D15-8802-CB56897B9CE5}" destId="{491858CD-31B4-4D98-9AB7-590F10AF22E3}" srcOrd="8" destOrd="0" presId="urn:microsoft.com/office/officeart/2005/8/layout/vList2#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2E2AD9-F89C-477F-B16E-6DB5C6F10968}" type="doc">
      <dgm:prSet loTypeId="urn:microsoft.com/office/officeart/2005/8/layout/vList2#4" loCatId="list" qsTypeId="urn:microsoft.com/office/officeart/2005/8/quickstyle/simple2#4" qsCatId="simple" csTypeId="urn:microsoft.com/office/officeart/2005/8/colors/accent3_1#4" csCatId="accent3" phldr="1"/>
      <dgm:spPr/>
      <dgm:t>
        <a:bodyPr/>
        <a:lstStyle/>
        <a:p>
          <a:endParaRPr lang="zh-CN" altLang="en-US"/>
        </a:p>
      </dgm:t>
    </dgm:pt>
    <dgm:pt modelId="{741FA2F8-A2D4-47B1-B800-8502C09CD01A}">
      <dgm:prSet custT="1"/>
      <dgm:spPr>
        <a:noFill/>
      </dgm:spPr>
      <dgm:t>
        <a:bodyPr/>
        <a:lstStyle/>
        <a:p>
          <a:pPr rtl="0"/>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latin typeface="黑体" panose="02010609060101010101" pitchFamily="49" charset="-122"/>
            <a:ea typeface="黑体" panose="02010609060101010101" pitchFamily="49" charset="-122"/>
          </a:endParaRPr>
        </a:p>
      </dgm:t>
    </dgm:pt>
    <dgm:pt modelId="{3CA76B6E-664A-402E-8B51-897EFD8F1FAA}" type="parTrans" cxnId="{BDE6E2E6-7936-4289-92D6-54C1FBDFCB78}">
      <dgm:prSet/>
      <dgm:spPr/>
      <dgm:t>
        <a:bodyPr/>
        <a:lstStyle/>
        <a:p>
          <a:endParaRPr lang="zh-CN" altLang="en-US" sz="2800" b="1"/>
        </a:p>
      </dgm:t>
    </dgm:pt>
    <dgm:pt modelId="{52A66A98-C95D-4557-B0A7-1B9C970EAC54}" type="sibTrans" cxnId="{BDE6E2E6-7936-4289-92D6-54C1FBDFCB78}">
      <dgm:prSet/>
      <dgm:spPr/>
      <dgm:t>
        <a:bodyPr/>
        <a:lstStyle/>
        <a:p>
          <a:endParaRPr lang="zh-CN" altLang="en-US" sz="2800" b="1"/>
        </a:p>
      </dgm:t>
    </dgm:pt>
    <dgm:pt modelId="{6223A73E-168D-4968-8522-6648C3C2B161}">
      <dgm:prSet custT="1"/>
      <dgm:spPr/>
      <dgm:t>
        <a:bodyPr/>
        <a:lstStyle/>
        <a:p>
          <a:pPr rtl="0"/>
          <a:r>
            <a:rPr lang="zh-CN" altLang="en-US" sz="2800" b="0" dirty="0" smtClean="0">
              <a:latin typeface="黑体" panose="02010609060101010101" pitchFamily="49" charset="-122"/>
              <a:ea typeface="黑体" panose="02010609060101010101" pitchFamily="49" charset="-122"/>
            </a:rPr>
            <a:t>二</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非煤矿山水害主要特点及防治方法</a:t>
          </a:r>
          <a:endParaRPr lang="zh-CN" sz="2800" b="0" dirty="0">
            <a:latin typeface="黑体" panose="02010609060101010101" pitchFamily="49" charset="-122"/>
            <a:ea typeface="黑体" panose="02010609060101010101" pitchFamily="49" charset="-122"/>
          </a:endParaRPr>
        </a:p>
      </dgm:t>
    </dgm:pt>
    <dgm:pt modelId="{3C3BE9BE-E160-4BA1-8A2D-7A2C898D5D7F}" type="parTrans" cxnId="{A54D2072-81C2-4542-BCC6-0097EA9FE66C}">
      <dgm:prSet/>
      <dgm:spPr/>
      <dgm:t>
        <a:bodyPr/>
        <a:lstStyle/>
        <a:p>
          <a:endParaRPr lang="zh-CN" altLang="en-US" sz="2800" b="1"/>
        </a:p>
      </dgm:t>
    </dgm:pt>
    <dgm:pt modelId="{4E88F446-54BE-427C-BDD2-762D77C45892}" type="sibTrans" cxnId="{A54D2072-81C2-4542-BCC6-0097EA9FE66C}">
      <dgm:prSet/>
      <dgm:spPr/>
      <dgm:t>
        <a:bodyPr/>
        <a:lstStyle/>
        <a:p>
          <a:endParaRPr lang="zh-CN" altLang="en-US" sz="2800" b="1"/>
        </a:p>
      </dgm:t>
    </dgm:pt>
    <dgm:pt modelId="{9CCEC35D-41A1-437B-8086-920AAA60B639}">
      <dgm:prSet custT="1"/>
      <dgm:spPr/>
      <dgm:t>
        <a:bodyPr/>
        <a:lstStyle/>
        <a:p>
          <a:pPr rtl="0"/>
          <a:r>
            <a:rPr lang="zh-CN" altLang="en-US" sz="2800" b="0" dirty="0" smtClean="0">
              <a:latin typeface="黑体" panose="02010609060101010101" pitchFamily="49" charset="-122"/>
              <a:ea typeface="黑体" panose="02010609060101010101" pitchFamily="49" charset="-122"/>
            </a:rPr>
            <a:t>三</a:t>
          </a:r>
          <a:r>
            <a:rPr lang="en-US"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非煤矿山水害防控新技术</a:t>
          </a:r>
          <a:endParaRPr lang="zh-CN" sz="2800" b="0" dirty="0">
            <a:latin typeface="黑体" panose="02010609060101010101" pitchFamily="49" charset="-122"/>
            <a:ea typeface="黑体" panose="02010609060101010101" pitchFamily="49" charset="-122"/>
          </a:endParaRPr>
        </a:p>
      </dgm:t>
    </dgm:pt>
    <dgm:pt modelId="{A909A4CB-0661-42AE-8533-7F8D6385CBE7}" type="parTrans" cxnId="{8ACD067E-91A1-44D9-A938-A8B6250C242D}">
      <dgm:prSet/>
      <dgm:spPr/>
      <dgm:t>
        <a:bodyPr/>
        <a:lstStyle/>
        <a:p>
          <a:endParaRPr lang="zh-CN" altLang="en-US" sz="2800" b="1"/>
        </a:p>
      </dgm:t>
    </dgm:pt>
    <dgm:pt modelId="{F98B06BB-10AF-49EC-99B7-5ECE411453D3}" type="sibTrans" cxnId="{8ACD067E-91A1-44D9-A938-A8B6250C242D}">
      <dgm:prSet/>
      <dgm:spPr/>
      <dgm:t>
        <a:bodyPr/>
        <a:lstStyle/>
        <a:p>
          <a:endParaRPr lang="zh-CN" altLang="en-US" sz="2800" b="1"/>
        </a:p>
      </dgm:t>
    </dgm:pt>
    <dgm:pt modelId="{4E433F28-315B-4606-ADD7-260E3D6BDD5C}">
      <dgm:prSet custT="1"/>
      <dgm:spPr>
        <a:noFill/>
      </dgm:spPr>
      <dgm:t>
        <a:bodyPr/>
        <a:lstStyle/>
        <a:p>
          <a:pPr rtl="0"/>
          <a:r>
            <a:rPr lang="zh-CN" altLang="en-US" sz="2800" b="0" dirty="0" smtClean="0">
              <a:latin typeface="黑体" panose="02010609060101010101" pitchFamily="49" charset="-122"/>
              <a:ea typeface="黑体" panose="02010609060101010101" pitchFamily="49" charset="-122"/>
            </a:rPr>
            <a:t>四</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新安全形势下防治水技术发展趋势</a:t>
          </a:r>
          <a:endParaRPr lang="zh-CN" sz="2800" b="0" dirty="0">
            <a:latin typeface="黑体" panose="02010609060101010101" pitchFamily="49" charset="-122"/>
            <a:ea typeface="黑体" panose="02010609060101010101" pitchFamily="49" charset="-122"/>
          </a:endParaRPr>
        </a:p>
      </dgm:t>
    </dgm:pt>
    <dgm:pt modelId="{36EFC220-6127-4381-BF85-3F129EB7B95E}" type="parTrans" cxnId="{2D9003EF-74A0-49FF-B249-5D0F8DC707CD}">
      <dgm:prSet/>
      <dgm:spPr/>
      <dgm:t>
        <a:bodyPr/>
        <a:lstStyle/>
        <a:p>
          <a:endParaRPr lang="zh-CN" altLang="en-US" sz="2800" b="1"/>
        </a:p>
      </dgm:t>
    </dgm:pt>
    <dgm:pt modelId="{DFC1A6F9-330A-4868-8125-16FD71D3F2AC}" type="sibTrans" cxnId="{2D9003EF-74A0-49FF-B249-5D0F8DC707CD}">
      <dgm:prSet/>
      <dgm:spPr/>
      <dgm:t>
        <a:bodyPr/>
        <a:lstStyle/>
        <a:p>
          <a:endParaRPr lang="zh-CN" altLang="en-US" sz="2800" b="1"/>
        </a:p>
      </dgm:t>
    </dgm:pt>
    <dgm:pt modelId="{DF965229-176E-4C6C-8AC9-01C0FE35B4CB}">
      <dgm:prSet custT="1"/>
      <dgm:spPr>
        <a:solidFill>
          <a:srgbClr val="FFC000"/>
        </a:solidFill>
      </dgm:spPr>
      <dgm:t>
        <a:bodyPr/>
        <a:lstStyle/>
        <a:p>
          <a:pPr rtl="0"/>
          <a:r>
            <a:rPr lang="zh-CN" altLang="en-US" sz="2800" b="0" dirty="0" smtClean="0">
              <a:latin typeface="黑体" panose="02010609060101010101" pitchFamily="49" charset="-122"/>
              <a:ea typeface="黑体" panose="02010609060101010101" pitchFamily="49" charset="-122"/>
            </a:rPr>
            <a:t>五</a:t>
          </a:r>
          <a:r>
            <a:rPr lang="en-US" altLang="zh-CN" sz="2800" b="0" dirty="0" smtClean="0">
              <a:latin typeface="黑体" panose="02010609060101010101" pitchFamily="49" charset="-122"/>
              <a:ea typeface="黑体" panose="02010609060101010101" pitchFamily="49" charset="-122"/>
            </a:rPr>
            <a:t>. </a:t>
          </a:r>
          <a:r>
            <a:rPr lang="zh-CN" altLang="en-US" sz="2800" b="0" dirty="0" smtClean="0">
              <a:latin typeface="黑体" panose="02010609060101010101" pitchFamily="49" charset="-122"/>
              <a:ea typeface="黑体" panose="02010609060101010101" pitchFamily="49" charset="-122"/>
            </a:rPr>
            <a:t>结束语</a:t>
          </a:r>
          <a:endParaRPr lang="zh-CN" sz="2800" b="0" dirty="0">
            <a:latin typeface="黑体" panose="02010609060101010101" pitchFamily="49" charset="-122"/>
            <a:ea typeface="黑体" panose="02010609060101010101" pitchFamily="49" charset="-122"/>
          </a:endParaRPr>
        </a:p>
      </dgm:t>
    </dgm:pt>
    <dgm:pt modelId="{69216FE5-CFFD-471E-B850-0426A174BE3B}" type="sibTrans" cxnId="{286F9D29-4A83-4C0C-890E-8051C1B8810A}">
      <dgm:prSet/>
      <dgm:spPr/>
      <dgm:t>
        <a:bodyPr/>
        <a:lstStyle/>
        <a:p>
          <a:endParaRPr lang="zh-CN" altLang="en-US" sz="2800" b="1"/>
        </a:p>
      </dgm:t>
    </dgm:pt>
    <dgm:pt modelId="{82681459-920A-407D-B623-F2B0F1FD874C}" type="parTrans" cxnId="{286F9D29-4A83-4C0C-890E-8051C1B8810A}">
      <dgm:prSet/>
      <dgm:spPr/>
      <dgm:t>
        <a:bodyPr/>
        <a:lstStyle/>
        <a:p>
          <a:endParaRPr lang="zh-CN" altLang="en-US" sz="2800" b="1"/>
        </a:p>
      </dgm:t>
    </dgm:pt>
    <dgm:pt modelId="{D5BCFD7D-695C-4D15-8802-CB56897B9CE5}" type="pres">
      <dgm:prSet presAssocID="{822E2AD9-F89C-477F-B16E-6DB5C6F10968}" presName="linear" presStyleCnt="0">
        <dgm:presLayoutVars>
          <dgm:animLvl val="lvl"/>
          <dgm:resizeHandles val="exact"/>
        </dgm:presLayoutVars>
      </dgm:prSet>
      <dgm:spPr/>
      <dgm:t>
        <a:bodyPr/>
        <a:lstStyle/>
        <a:p>
          <a:endParaRPr lang="zh-CN" altLang="en-US"/>
        </a:p>
      </dgm:t>
    </dgm:pt>
    <dgm:pt modelId="{E0096CA8-9E98-496F-81EE-F97AB40AC8D5}" type="pres">
      <dgm:prSet presAssocID="{741FA2F8-A2D4-47B1-B800-8502C09CD01A}" presName="parentText" presStyleLbl="node1" presStyleIdx="0" presStyleCnt="5" custLinFactY="-1" custLinFactNeighborY="-100000">
        <dgm:presLayoutVars>
          <dgm:chMax val="0"/>
          <dgm:bulletEnabled val="1"/>
        </dgm:presLayoutVars>
      </dgm:prSet>
      <dgm:spPr/>
      <dgm:t>
        <a:bodyPr/>
        <a:lstStyle/>
        <a:p>
          <a:endParaRPr lang="zh-CN" altLang="en-US"/>
        </a:p>
      </dgm:t>
    </dgm:pt>
    <dgm:pt modelId="{BCF1C767-A69A-43F4-A945-6B734C970F2A}" type="pres">
      <dgm:prSet presAssocID="{52A66A98-C95D-4557-B0A7-1B9C970EAC54}" presName="spacer" presStyleCnt="0"/>
      <dgm:spPr/>
    </dgm:pt>
    <dgm:pt modelId="{292E1D57-32CB-44F2-AEEB-6D449606A629}" type="pres">
      <dgm:prSet presAssocID="{6223A73E-168D-4968-8522-6648C3C2B161}" presName="parentText" presStyleLbl="node1" presStyleIdx="1" presStyleCnt="5" custLinFactNeighborY="-4086">
        <dgm:presLayoutVars>
          <dgm:chMax val="0"/>
          <dgm:bulletEnabled val="1"/>
        </dgm:presLayoutVars>
      </dgm:prSet>
      <dgm:spPr/>
      <dgm:t>
        <a:bodyPr/>
        <a:lstStyle/>
        <a:p>
          <a:endParaRPr lang="zh-CN" altLang="en-US"/>
        </a:p>
      </dgm:t>
    </dgm:pt>
    <dgm:pt modelId="{A914B3BF-A9D3-413B-9432-4750C03F2750}" type="pres">
      <dgm:prSet presAssocID="{4E88F446-54BE-427C-BDD2-762D77C45892}" presName="spacer" presStyleCnt="0"/>
      <dgm:spPr/>
    </dgm:pt>
    <dgm:pt modelId="{AD5D1253-1759-46D4-9C6C-28AA0C899575}" type="pres">
      <dgm:prSet presAssocID="{9CCEC35D-41A1-437B-8086-920AAA60B639}" presName="parentText" presStyleLbl="node1" presStyleIdx="2" presStyleCnt="5" custLinFactNeighborY="-3048">
        <dgm:presLayoutVars>
          <dgm:chMax val="0"/>
          <dgm:bulletEnabled val="1"/>
        </dgm:presLayoutVars>
      </dgm:prSet>
      <dgm:spPr/>
      <dgm:t>
        <a:bodyPr/>
        <a:lstStyle/>
        <a:p>
          <a:endParaRPr lang="zh-CN" altLang="en-US"/>
        </a:p>
      </dgm:t>
    </dgm:pt>
    <dgm:pt modelId="{36E24615-604C-4B39-ABCD-7F2FE8435439}" type="pres">
      <dgm:prSet presAssocID="{F98B06BB-10AF-49EC-99B7-5ECE411453D3}" presName="spacer" presStyleCnt="0"/>
      <dgm:spPr/>
    </dgm:pt>
    <dgm:pt modelId="{E385D4B1-DBBC-4F5F-9324-FD50DF2D4E62}" type="pres">
      <dgm:prSet presAssocID="{4E433F28-315B-4606-ADD7-260E3D6BDD5C}" presName="parentText" presStyleLbl="node1" presStyleIdx="3" presStyleCnt="5" custLinFactNeighborY="-14460">
        <dgm:presLayoutVars>
          <dgm:chMax val="0"/>
          <dgm:bulletEnabled val="1"/>
        </dgm:presLayoutVars>
      </dgm:prSet>
      <dgm:spPr/>
      <dgm:t>
        <a:bodyPr/>
        <a:lstStyle/>
        <a:p>
          <a:endParaRPr lang="zh-CN" altLang="en-US"/>
        </a:p>
      </dgm:t>
    </dgm:pt>
    <dgm:pt modelId="{04CB4E54-62CB-47A0-8027-72A49D380781}" type="pres">
      <dgm:prSet presAssocID="{DFC1A6F9-330A-4868-8125-16FD71D3F2AC}" presName="spacer" presStyleCnt="0"/>
      <dgm:spPr/>
    </dgm:pt>
    <dgm:pt modelId="{491858CD-31B4-4D98-9AB7-590F10AF22E3}" type="pres">
      <dgm:prSet presAssocID="{DF965229-176E-4C6C-8AC9-01C0FE35B4CB}" presName="parentText" presStyleLbl="node1" presStyleIdx="4" presStyleCnt="5">
        <dgm:presLayoutVars>
          <dgm:chMax val="0"/>
          <dgm:bulletEnabled val="1"/>
        </dgm:presLayoutVars>
      </dgm:prSet>
      <dgm:spPr/>
      <dgm:t>
        <a:bodyPr/>
        <a:lstStyle/>
        <a:p>
          <a:endParaRPr lang="zh-CN" altLang="en-US"/>
        </a:p>
      </dgm:t>
    </dgm:pt>
  </dgm:ptLst>
  <dgm:cxnLst>
    <dgm:cxn modelId="{09FE55B7-7C62-477E-9B20-0DA021A1D60B}" type="presOf" srcId="{822E2AD9-F89C-477F-B16E-6DB5C6F10968}" destId="{D5BCFD7D-695C-4D15-8802-CB56897B9CE5}" srcOrd="0" destOrd="0" presId="urn:microsoft.com/office/officeart/2005/8/layout/vList2#4"/>
    <dgm:cxn modelId="{A085E50B-D297-44BB-9080-FE7D3D77F7DB}" type="presOf" srcId="{6223A73E-168D-4968-8522-6648C3C2B161}" destId="{292E1D57-32CB-44F2-AEEB-6D449606A629}" srcOrd="0" destOrd="0" presId="urn:microsoft.com/office/officeart/2005/8/layout/vList2#4"/>
    <dgm:cxn modelId="{C2BD5D93-2AFF-4C75-AF4D-3B175DAAA52D}" type="presOf" srcId="{DF965229-176E-4C6C-8AC9-01C0FE35B4CB}" destId="{491858CD-31B4-4D98-9AB7-590F10AF22E3}" srcOrd="0" destOrd="0" presId="urn:microsoft.com/office/officeart/2005/8/layout/vList2#4"/>
    <dgm:cxn modelId="{BDE6E2E6-7936-4289-92D6-54C1FBDFCB78}" srcId="{822E2AD9-F89C-477F-B16E-6DB5C6F10968}" destId="{741FA2F8-A2D4-47B1-B800-8502C09CD01A}" srcOrd="0" destOrd="0" parTransId="{3CA76B6E-664A-402E-8B51-897EFD8F1FAA}" sibTransId="{52A66A98-C95D-4557-B0A7-1B9C970EAC54}"/>
    <dgm:cxn modelId="{9B8E2CBC-3873-4E27-BDE9-B1A22F9F6B24}" type="presOf" srcId="{9CCEC35D-41A1-437B-8086-920AAA60B639}" destId="{AD5D1253-1759-46D4-9C6C-28AA0C899575}" srcOrd="0" destOrd="0" presId="urn:microsoft.com/office/officeart/2005/8/layout/vList2#4"/>
    <dgm:cxn modelId="{8ACD067E-91A1-44D9-A938-A8B6250C242D}" srcId="{822E2AD9-F89C-477F-B16E-6DB5C6F10968}" destId="{9CCEC35D-41A1-437B-8086-920AAA60B639}" srcOrd="2" destOrd="0" parTransId="{A909A4CB-0661-42AE-8533-7F8D6385CBE7}" sibTransId="{F98B06BB-10AF-49EC-99B7-5ECE411453D3}"/>
    <dgm:cxn modelId="{55572542-E7B4-4008-B173-185A36FC0691}" type="presOf" srcId="{741FA2F8-A2D4-47B1-B800-8502C09CD01A}" destId="{E0096CA8-9E98-496F-81EE-F97AB40AC8D5}" srcOrd="0" destOrd="0" presId="urn:microsoft.com/office/officeart/2005/8/layout/vList2#4"/>
    <dgm:cxn modelId="{482C1501-A054-4B23-B7F7-EB5CC4684617}" type="presOf" srcId="{4E433F28-315B-4606-ADD7-260E3D6BDD5C}" destId="{E385D4B1-DBBC-4F5F-9324-FD50DF2D4E62}" srcOrd="0" destOrd="0" presId="urn:microsoft.com/office/officeart/2005/8/layout/vList2#4"/>
    <dgm:cxn modelId="{286F9D29-4A83-4C0C-890E-8051C1B8810A}" srcId="{822E2AD9-F89C-477F-B16E-6DB5C6F10968}" destId="{DF965229-176E-4C6C-8AC9-01C0FE35B4CB}" srcOrd="4" destOrd="0" parTransId="{82681459-920A-407D-B623-F2B0F1FD874C}" sibTransId="{69216FE5-CFFD-471E-B850-0426A174BE3B}"/>
    <dgm:cxn modelId="{A54D2072-81C2-4542-BCC6-0097EA9FE66C}" srcId="{822E2AD9-F89C-477F-B16E-6DB5C6F10968}" destId="{6223A73E-168D-4968-8522-6648C3C2B161}" srcOrd="1" destOrd="0" parTransId="{3C3BE9BE-E160-4BA1-8A2D-7A2C898D5D7F}" sibTransId="{4E88F446-54BE-427C-BDD2-762D77C45892}"/>
    <dgm:cxn modelId="{2D9003EF-74A0-49FF-B249-5D0F8DC707CD}" srcId="{822E2AD9-F89C-477F-B16E-6DB5C6F10968}" destId="{4E433F28-315B-4606-ADD7-260E3D6BDD5C}" srcOrd="3" destOrd="0" parTransId="{36EFC220-6127-4381-BF85-3F129EB7B95E}" sibTransId="{DFC1A6F9-330A-4868-8125-16FD71D3F2AC}"/>
    <dgm:cxn modelId="{7C1DB87D-3AB1-4BB1-9461-3B8673604457}" type="presParOf" srcId="{D5BCFD7D-695C-4D15-8802-CB56897B9CE5}" destId="{E0096CA8-9E98-496F-81EE-F97AB40AC8D5}" srcOrd="0" destOrd="0" presId="urn:microsoft.com/office/officeart/2005/8/layout/vList2#4"/>
    <dgm:cxn modelId="{A703D100-23FB-47AD-8C52-23C264010122}" type="presParOf" srcId="{D5BCFD7D-695C-4D15-8802-CB56897B9CE5}" destId="{BCF1C767-A69A-43F4-A945-6B734C970F2A}" srcOrd="1" destOrd="0" presId="urn:microsoft.com/office/officeart/2005/8/layout/vList2#4"/>
    <dgm:cxn modelId="{6BD70FDC-D9D1-483A-BCA7-59A6E9B6F745}" type="presParOf" srcId="{D5BCFD7D-695C-4D15-8802-CB56897B9CE5}" destId="{292E1D57-32CB-44F2-AEEB-6D449606A629}" srcOrd="2" destOrd="0" presId="urn:microsoft.com/office/officeart/2005/8/layout/vList2#4"/>
    <dgm:cxn modelId="{E8687407-728B-4AB1-B8CF-7F03530386A4}" type="presParOf" srcId="{D5BCFD7D-695C-4D15-8802-CB56897B9CE5}" destId="{A914B3BF-A9D3-413B-9432-4750C03F2750}" srcOrd="3" destOrd="0" presId="urn:microsoft.com/office/officeart/2005/8/layout/vList2#4"/>
    <dgm:cxn modelId="{A02A4FCF-11D1-4F19-A02E-E322255360D9}" type="presParOf" srcId="{D5BCFD7D-695C-4D15-8802-CB56897B9CE5}" destId="{AD5D1253-1759-46D4-9C6C-28AA0C899575}" srcOrd="4" destOrd="0" presId="urn:microsoft.com/office/officeart/2005/8/layout/vList2#4"/>
    <dgm:cxn modelId="{69F22A29-1E55-4E9C-BB77-BC6F877BAC41}" type="presParOf" srcId="{D5BCFD7D-695C-4D15-8802-CB56897B9CE5}" destId="{36E24615-604C-4B39-ABCD-7F2FE8435439}" srcOrd="5" destOrd="0" presId="urn:microsoft.com/office/officeart/2005/8/layout/vList2#4"/>
    <dgm:cxn modelId="{A36A9CC9-CF0A-4751-8786-091341F11489}" type="presParOf" srcId="{D5BCFD7D-695C-4D15-8802-CB56897B9CE5}" destId="{E385D4B1-DBBC-4F5F-9324-FD50DF2D4E62}" srcOrd="6" destOrd="0" presId="urn:microsoft.com/office/officeart/2005/8/layout/vList2#4"/>
    <dgm:cxn modelId="{6AF4C69C-81D3-4219-980E-B08779FD829F}" type="presParOf" srcId="{D5BCFD7D-695C-4D15-8802-CB56897B9CE5}" destId="{04CB4E54-62CB-47A0-8027-72A49D380781}" srcOrd="7" destOrd="0" presId="urn:microsoft.com/office/officeart/2005/8/layout/vList2#4"/>
    <dgm:cxn modelId="{DCAD0CE0-F833-4E67-96A8-C7F633078F0E}" type="presParOf" srcId="{D5BCFD7D-695C-4D15-8802-CB56897B9CE5}" destId="{491858CD-31B4-4D98-9AB7-590F10AF22E3}" srcOrd="8" destOrd="0" presId="urn:microsoft.com/office/officeart/2005/8/layout/vList2#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89994" cy="3846347"/>
        <a:chOff x="0" y="0"/>
        <a:chExt cx="6389994" cy="3846347"/>
      </a:xfrm>
    </dsp:grpSpPr>
    <dsp:sp modelId="{E0096CA8-9E98-496F-81EE-F97AB40AC8D5}">
      <dsp:nvSpPr>
        <dsp:cNvPr id="3" name="圆角矩形 2"/>
        <dsp:cNvSpPr/>
      </dsp:nvSpPr>
      <dsp:spPr bwMode="white">
        <a:xfrm>
          <a:off x="0" y="0"/>
          <a:ext cx="6389994" cy="709930"/>
        </a:xfrm>
        <a:prstGeom prst="roundRect">
          <a:avLst/>
        </a:prstGeom>
        <a:solidFill>
          <a:srgbClr val="FFC000"/>
        </a:solid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solidFill>
              <a:schemeClr val="dk1"/>
            </a:solidFill>
            <a:latin typeface="黑体" panose="02010609060101010101" pitchFamily="49" charset="-122"/>
            <a:ea typeface="黑体" panose="02010609060101010101" pitchFamily="49" charset="-122"/>
          </a:endParaRPr>
        </a:p>
      </dsp:txBody>
      <dsp:txXfrm>
        <a:off x="0" y="0"/>
        <a:ext cx="6389994" cy="709930"/>
      </dsp:txXfrm>
    </dsp:sp>
    <dsp:sp modelId="{292E1D57-32CB-44F2-AEEB-6D449606A629}">
      <dsp:nvSpPr>
        <dsp:cNvPr id="4" name="圆角矩形 3"/>
        <dsp:cNvSpPr/>
      </dsp:nvSpPr>
      <dsp:spPr bwMode="white">
        <a:xfrm>
          <a:off x="0" y="783337"/>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二</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非煤矿山水害主要特点及防治方法</a:t>
          </a:r>
          <a:endParaRPr lang="zh-CN" sz="2800" b="0" dirty="0">
            <a:solidFill>
              <a:schemeClr val="dk1"/>
            </a:solidFill>
            <a:latin typeface="黑体" panose="02010609060101010101" pitchFamily="49" charset="-122"/>
            <a:ea typeface="黑体" panose="02010609060101010101" pitchFamily="49" charset="-122"/>
          </a:endParaRPr>
        </a:p>
      </dsp:txBody>
      <dsp:txXfrm>
        <a:off x="0" y="783337"/>
        <a:ext cx="6389994" cy="709930"/>
      </dsp:txXfrm>
    </dsp:sp>
    <dsp:sp modelId="{AD5D1253-1759-46D4-9C6C-28AA0C899575}">
      <dsp:nvSpPr>
        <dsp:cNvPr id="5" name="圆角矩形 4"/>
        <dsp:cNvSpPr/>
      </dsp:nvSpPr>
      <dsp:spPr bwMode="white">
        <a:xfrm>
          <a:off x="0" y="1566014"/>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三</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非煤矿山水害防控新技术</a:t>
          </a:r>
          <a:endParaRPr lang="zh-CN" sz="2800" b="0" dirty="0">
            <a:solidFill>
              <a:schemeClr val="dk1"/>
            </a:solidFill>
            <a:latin typeface="黑体" panose="02010609060101010101" pitchFamily="49" charset="-122"/>
            <a:ea typeface="黑体" panose="02010609060101010101" pitchFamily="49" charset="-122"/>
          </a:endParaRPr>
        </a:p>
      </dsp:txBody>
      <dsp:txXfrm>
        <a:off x="0" y="1566014"/>
        <a:ext cx="6389994" cy="709930"/>
      </dsp:txXfrm>
    </dsp:sp>
    <dsp:sp modelId="{E385D4B1-DBBC-4F5F-9324-FD50DF2D4E62}">
      <dsp:nvSpPr>
        <dsp:cNvPr id="6" name="圆角矩形 5"/>
        <dsp:cNvSpPr/>
      </dsp:nvSpPr>
      <dsp:spPr bwMode="white">
        <a:xfrm>
          <a:off x="0" y="2339727"/>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四</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新安全形势下防治水技术发展趋势</a:t>
          </a:r>
          <a:endParaRPr lang="zh-CN" sz="2800" b="0" dirty="0">
            <a:solidFill>
              <a:schemeClr val="dk1"/>
            </a:solidFill>
            <a:latin typeface="黑体" panose="02010609060101010101" pitchFamily="49" charset="-122"/>
            <a:ea typeface="黑体" panose="02010609060101010101" pitchFamily="49" charset="-122"/>
          </a:endParaRPr>
        </a:p>
      </dsp:txBody>
      <dsp:txXfrm>
        <a:off x="0" y="2339727"/>
        <a:ext cx="6389994" cy="709930"/>
      </dsp:txXfrm>
    </dsp:sp>
    <dsp:sp modelId="{491858CD-31B4-4D98-9AB7-590F10AF22E3}">
      <dsp:nvSpPr>
        <dsp:cNvPr id="7" name="圆角矩形 6"/>
        <dsp:cNvSpPr/>
      </dsp:nvSpPr>
      <dsp:spPr bwMode="white">
        <a:xfrm>
          <a:off x="0" y="3132069"/>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五</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结束语</a:t>
          </a:r>
          <a:endParaRPr lang="zh-CN" sz="2800" b="0" dirty="0">
            <a:solidFill>
              <a:schemeClr val="dk1"/>
            </a:solidFill>
            <a:latin typeface="黑体" panose="02010609060101010101" pitchFamily="49" charset="-122"/>
            <a:ea typeface="黑体" panose="02010609060101010101" pitchFamily="49" charset="-122"/>
          </a:endParaRPr>
        </a:p>
      </dsp:txBody>
      <dsp:txXfrm>
        <a:off x="0" y="3132069"/>
        <a:ext cx="6389994" cy="709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89994" cy="3846347"/>
        <a:chOff x="0" y="0"/>
        <a:chExt cx="6389994" cy="3846347"/>
      </a:xfrm>
    </dsp:grpSpPr>
    <dsp:sp modelId="{E0096CA8-9E98-496F-81EE-F97AB40AC8D5}">
      <dsp:nvSpPr>
        <dsp:cNvPr id="3" name="圆角矩形 2"/>
        <dsp:cNvSpPr/>
      </dsp:nvSpPr>
      <dsp:spPr bwMode="white">
        <a:xfrm>
          <a:off x="0" y="0"/>
          <a:ext cx="6389994" cy="709930"/>
        </a:xfrm>
        <a:prstGeom prst="roundRect">
          <a:avLst/>
        </a:prstGeom>
        <a:no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solidFill>
              <a:schemeClr val="dk1"/>
            </a:solidFill>
            <a:latin typeface="黑体" panose="02010609060101010101" pitchFamily="49" charset="-122"/>
            <a:ea typeface="黑体" panose="02010609060101010101" pitchFamily="49" charset="-122"/>
          </a:endParaRPr>
        </a:p>
      </dsp:txBody>
      <dsp:txXfrm>
        <a:off x="0" y="0"/>
        <a:ext cx="6389994" cy="709930"/>
      </dsp:txXfrm>
    </dsp:sp>
    <dsp:sp modelId="{292E1D57-32CB-44F2-AEEB-6D449606A629}">
      <dsp:nvSpPr>
        <dsp:cNvPr id="4" name="圆角矩形 3"/>
        <dsp:cNvSpPr/>
      </dsp:nvSpPr>
      <dsp:spPr bwMode="white">
        <a:xfrm>
          <a:off x="0" y="783337"/>
          <a:ext cx="6389994" cy="709930"/>
        </a:xfrm>
        <a:prstGeom prst="roundRect">
          <a:avLst/>
        </a:prstGeom>
        <a:solidFill>
          <a:srgbClr val="FFC000"/>
        </a:solid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二</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非煤矿山水害主要特点及防治方法</a:t>
          </a:r>
          <a:endParaRPr lang="zh-CN" sz="2800" b="0" dirty="0">
            <a:solidFill>
              <a:schemeClr val="dk1"/>
            </a:solidFill>
            <a:latin typeface="黑体" panose="02010609060101010101" pitchFamily="49" charset="-122"/>
            <a:ea typeface="黑体" panose="02010609060101010101" pitchFamily="49" charset="-122"/>
          </a:endParaRPr>
        </a:p>
      </dsp:txBody>
      <dsp:txXfrm>
        <a:off x="0" y="783337"/>
        <a:ext cx="6389994" cy="709930"/>
      </dsp:txXfrm>
    </dsp:sp>
    <dsp:sp modelId="{AD5D1253-1759-46D4-9C6C-28AA0C899575}">
      <dsp:nvSpPr>
        <dsp:cNvPr id="5" name="圆角矩形 4"/>
        <dsp:cNvSpPr/>
      </dsp:nvSpPr>
      <dsp:spPr bwMode="white">
        <a:xfrm>
          <a:off x="0" y="1566014"/>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三</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非煤矿山水害防控新技术</a:t>
          </a:r>
          <a:endParaRPr lang="zh-CN" sz="2800" b="0" dirty="0">
            <a:solidFill>
              <a:schemeClr val="dk1"/>
            </a:solidFill>
            <a:latin typeface="黑体" panose="02010609060101010101" pitchFamily="49" charset="-122"/>
            <a:ea typeface="黑体" panose="02010609060101010101" pitchFamily="49" charset="-122"/>
          </a:endParaRPr>
        </a:p>
      </dsp:txBody>
      <dsp:txXfrm>
        <a:off x="0" y="1566014"/>
        <a:ext cx="6389994" cy="709930"/>
      </dsp:txXfrm>
    </dsp:sp>
    <dsp:sp modelId="{E385D4B1-DBBC-4F5F-9324-FD50DF2D4E62}">
      <dsp:nvSpPr>
        <dsp:cNvPr id="6" name="圆角矩形 5"/>
        <dsp:cNvSpPr/>
      </dsp:nvSpPr>
      <dsp:spPr bwMode="white">
        <a:xfrm>
          <a:off x="0" y="2339727"/>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四</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新安全形势下防治水技术发展趋势</a:t>
          </a:r>
          <a:endParaRPr lang="zh-CN" sz="2800" b="0" dirty="0">
            <a:solidFill>
              <a:schemeClr val="dk1"/>
            </a:solidFill>
            <a:latin typeface="黑体" panose="02010609060101010101" pitchFamily="49" charset="-122"/>
            <a:ea typeface="黑体" panose="02010609060101010101" pitchFamily="49" charset="-122"/>
          </a:endParaRPr>
        </a:p>
      </dsp:txBody>
      <dsp:txXfrm>
        <a:off x="0" y="2339727"/>
        <a:ext cx="6389994" cy="709930"/>
      </dsp:txXfrm>
    </dsp:sp>
    <dsp:sp modelId="{491858CD-31B4-4D98-9AB7-590F10AF22E3}">
      <dsp:nvSpPr>
        <dsp:cNvPr id="7" name="圆角矩形 6"/>
        <dsp:cNvSpPr/>
      </dsp:nvSpPr>
      <dsp:spPr bwMode="white">
        <a:xfrm>
          <a:off x="0" y="3132069"/>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五</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结束语</a:t>
          </a:r>
          <a:endParaRPr lang="zh-CN" sz="2800" b="0" dirty="0">
            <a:solidFill>
              <a:schemeClr val="dk1"/>
            </a:solidFill>
            <a:latin typeface="黑体" panose="02010609060101010101" pitchFamily="49" charset="-122"/>
            <a:ea typeface="黑体" panose="02010609060101010101" pitchFamily="49" charset="-122"/>
          </a:endParaRPr>
        </a:p>
      </dsp:txBody>
      <dsp:txXfrm>
        <a:off x="0" y="3132069"/>
        <a:ext cx="6389994" cy="709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89994" cy="3846347"/>
        <a:chOff x="0" y="0"/>
        <a:chExt cx="6389994" cy="3846347"/>
      </a:xfrm>
    </dsp:grpSpPr>
    <dsp:sp modelId="{E0096CA8-9E98-496F-81EE-F97AB40AC8D5}">
      <dsp:nvSpPr>
        <dsp:cNvPr id="3" name="圆角矩形 2"/>
        <dsp:cNvSpPr/>
      </dsp:nvSpPr>
      <dsp:spPr bwMode="white">
        <a:xfrm>
          <a:off x="0" y="0"/>
          <a:ext cx="6389994" cy="709930"/>
        </a:xfrm>
        <a:prstGeom prst="roundRect">
          <a:avLst/>
        </a:prstGeom>
        <a:no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solidFill>
              <a:schemeClr val="dk1"/>
            </a:solidFill>
            <a:latin typeface="黑体" panose="02010609060101010101" pitchFamily="49" charset="-122"/>
            <a:ea typeface="黑体" panose="02010609060101010101" pitchFamily="49" charset="-122"/>
          </a:endParaRPr>
        </a:p>
      </dsp:txBody>
      <dsp:txXfrm>
        <a:off x="0" y="0"/>
        <a:ext cx="6389994" cy="709930"/>
      </dsp:txXfrm>
    </dsp:sp>
    <dsp:sp modelId="{292E1D57-32CB-44F2-AEEB-6D449606A629}">
      <dsp:nvSpPr>
        <dsp:cNvPr id="4" name="圆角矩形 3"/>
        <dsp:cNvSpPr/>
      </dsp:nvSpPr>
      <dsp:spPr bwMode="white">
        <a:xfrm>
          <a:off x="0" y="783337"/>
          <a:ext cx="6389994" cy="709930"/>
        </a:xfrm>
        <a:prstGeom prst="roundRect">
          <a:avLst/>
        </a:prstGeom>
        <a:no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二</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非煤矿山水害主要特点及防治方法</a:t>
          </a:r>
          <a:endParaRPr lang="zh-CN" sz="2800" b="0" dirty="0">
            <a:solidFill>
              <a:schemeClr val="dk1"/>
            </a:solidFill>
            <a:latin typeface="黑体" panose="02010609060101010101" pitchFamily="49" charset="-122"/>
            <a:ea typeface="黑体" panose="02010609060101010101" pitchFamily="49" charset="-122"/>
          </a:endParaRPr>
        </a:p>
      </dsp:txBody>
      <dsp:txXfrm>
        <a:off x="0" y="783337"/>
        <a:ext cx="6389994" cy="709930"/>
      </dsp:txXfrm>
    </dsp:sp>
    <dsp:sp modelId="{AD5D1253-1759-46D4-9C6C-28AA0C899575}">
      <dsp:nvSpPr>
        <dsp:cNvPr id="5" name="圆角矩形 4"/>
        <dsp:cNvSpPr/>
      </dsp:nvSpPr>
      <dsp:spPr bwMode="white">
        <a:xfrm>
          <a:off x="0" y="1566014"/>
          <a:ext cx="6389994" cy="709930"/>
        </a:xfrm>
        <a:prstGeom prst="roundRect">
          <a:avLst/>
        </a:prstGeom>
        <a:solidFill>
          <a:srgbClr val="FFC000"/>
        </a:solid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三</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非煤矿山水害防控新技术</a:t>
          </a:r>
          <a:endParaRPr lang="zh-CN" sz="2800" b="0" dirty="0">
            <a:solidFill>
              <a:schemeClr val="dk1"/>
            </a:solidFill>
            <a:latin typeface="黑体" panose="02010609060101010101" pitchFamily="49" charset="-122"/>
            <a:ea typeface="黑体" panose="02010609060101010101" pitchFamily="49" charset="-122"/>
          </a:endParaRPr>
        </a:p>
      </dsp:txBody>
      <dsp:txXfrm>
        <a:off x="0" y="1566014"/>
        <a:ext cx="6389994" cy="709930"/>
      </dsp:txXfrm>
    </dsp:sp>
    <dsp:sp modelId="{E385D4B1-DBBC-4F5F-9324-FD50DF2D4E62}">
      <dsp:nvSpPr>
        <dsp:cNvPr id="6" name="圆角矩形 5"/>
        <dsp:cNvSpPr/>
      </dsp:nvSpPr>
      <dsp:spPr bwMode="white">
        <a:xfrm>
          <a:off x="0" y="2339727"/>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四</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新安全形势下防治水技术发展趋势</a:t>
          </a:r>
          <a:endParaRPr lang="zh-CN" sz="2800" b="0" dirty="0">
            <a:solidFill>
              <a:schemeClr val="dk1"/>
            </a:solidFill>
            <a:latin typeface="黑体" panose="02010609060101010101" pitchFamily="49" charset="-122"/>
            <a:ea typeface="黑体" panose="02010609060101010101" pitchFamily="49" charset="-122"/>
          </a:endParaRPr>
        </a:p>
      </dsp:txBody>
      <dsp:txXfrm>
        <a:off x="0" y="2339727"/>
        <a:ext cx="6389994" cy="709930"/>
      </dsp:txXfrm>
    </dsp:sp>
    <dsp:sp modelId="{491858CD-31B4-4D98-9AB7-590F10AF22E3}">
      <dsp:nvSpPr>
        <dsp:cNvPr id="7" name="圆角矩形 6"/>
        <dsp:cNvSpPr/>
      </dsp:nvSpPr>
      <dsp:spPr bwMode="white">
        <a:xfrm>
          <a:off x="0" y="3132069"/>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五</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结束语</a:t>
          </a:r>
          <a:endParaRPr lang="zh-CN" sz="2800" b="0" dirty="0">
            <a:solidFill>
              <a:schemeClr val="dk1"/>
            </a:solidFill>
            <a:latin typeface="黑体" panose="02010609060101010101" pitchFamily="49" charset="-122"/>
            <a:ea typeface="黑体" panose="02010609060101010101" pitchFamily="49" charset="-122"/>
          </a:endParaRPr>
        </a:p>
      </dsp:txBody>
      <dsp:txXfrm>
        <a:off x="0" y="3132069"/>
        <a:ext cx="6389994" cy="709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89994" cy="3846347"/>
        <a:chOff x="0" y="0"/>
        <a:chExt cx="6389994" cy="3846347"/>
      </a:xfrm>
    </dsp:grpSpPr>
    <dsp:sp modelId="{E0096CA8-9E98-496F-81EE-F97AB40AC8D5}">
      <dsp:nvSpPr>
        <dsp:cNvPr id="3" name="圆角矩形 2"/>
        <dsp:cNvSpPr/>
      </dsp:nvSpPr>
      <dsp:spPr bwMode="white">
        <a:xfrm>
          <a:off x="0" y="0"/>
          <a:ext cx="6389994" cy="709930"/>
        </a:xfrm>
        <a:prstGeom prst="roundRect">
          <a:avLst/>
        </a:prstGeom>
        <a:no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solidFill>
              <a:schemeClr val="dk1"/>
            </a:solidFill>
            <a:latin typeface="黑体" panose="02010609060101010101" pitchFamily="49" charset="-122"/>
            <a:ea typeface="黑体" panose="02010609060101010101" pitchFamily="49" charset="-122"/>
          </a:endParaRPr>
        </a:p>
      </dsp:txBody>
      <dsp:txXfrm>
        <a:off x="0" y="0"/>
        <a:ext cx="6389994" cy="709930"/>
      </dsp:txXfrm>
    </dsp:sp>
    <dsp:sp modelId="{292E1D57-32CB-44F2-AEEB-6D449606A629}">
      <dsp:nvSpPr>
        <dsp:cNvPr id="4" name="圆角矩形 3"/>
        <dsp:cNvSpPr/>
      </dsp:nvSpPr>
      <dsp:spPr bwMode="white">
        <a:xfrm>
          <a:off x="0" y="783337"/>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二</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非煤矿山水害主要特点及防治方法</a:t>
          </a:r>
          <a:endParaRPr lang="zh-CN" sz="2800" b="0" dirty="0">
            <a:solidFill>
              <a:schemeClr val="dk1"/>
            </a:solidFill>
            <a:latin typeface="黑体" panose="02010609060101010101" pitchFamily="49" charset="-122"/>
            <a:ea typeface="黑体" panose="02010609060101010101" pitchFamily="49" charset="-122"/>
          </a:endParaRPr>
        </a:p>
      </dsp:txBody>
      <dsp:txXfrm>
        <a:off x="0" y="783337"/>
        <a:ext cx="6389994" cy="709930"/>
      </dsp:txXfrm>
    </dsp:sp>
    <dsp:sp modelId="{AD5D1253-1759-46D4-9C6C-28AA0C899575}">
      <dsp:nvSpPr>
        <dsp:cNvPr id="5" name="圆角矩形 4"/>
        <dsp:cNvSpPr/>
      </dsp:nvSpPr>
      <dsp:spPr bwMode="white">
        <a:xfrm>
          <a:off x="0" y="1566014"/>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三</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非煤矿山水害防控新技术</a:t>
          </a:r>
          <a:endParaRPr lang="zh-CN" sz="2800" b="0" dirty="0">
            <a:solidFill>
              <a:schemeClr val="dk1"/>
            </a:solidFill>
            <a:latin typeface="黑体" panose="02010609060101010101" pitchFamily="49" charset="-122"/>
            <a:ea typeface="黑体" panose="02010609060101010101" pitchFamily="49" charset="-122"/>
          </a:endParaRPr>
        </a:p>
      </dsp:txBody>
      <dsp:txXfrm>
        <a:off x="0" y="1566014"/>
        <a:ext cx="6389994" cy="709930"/>
      </dsp:txXfrm>
    </dsp:sp>
    <dsp:sp modelId="{E385D4B1-DBBC-4F5F-9324-FD50DF2D4E62}">
      <dsp:nvSpPr>
        <dsp:cNvPr id="6" name="圆角矩形 5"/>
        <dsp:cNvSpPr/>
      </dsp:nvSpPr>
      <dsp:spPr bwMode="white">
        <a:xfrm>
          <a:off x="0" y="2339727"/>
          <a:ext cx="6389994" cy="709930"/>
        </a:xfrm>
        <a:prstGeom prst="roundRect">
          <a:avLst/>
        </a:prstGeom>
        <a:solidFill>
          <a:srgbClr val="FFC000"/>
        </a:solid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四</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新安全形势下防治水技术发展趋势</a:t>
          </a:r>
          <a:endParaRPr lang="zh-CN" sz="2800" b="0" dirty="0">
            <a:solidFill>
              <a:schemeClr val="dk1"/>
            </a:solidFill>
            <a:latin typeface="黑体" panose="02010609060101010101" pitchFamily="49" charset="-122"/>
            <a:ea typeface="黑体" panose="02010609060101010101" pitchFamily="49" charset="-122"/>
          </a:endParaRPr>
        </a:p>
      </dsp:txBody>
      <dsp:txXfrm>
        <a:off x="0" y="2339727"/>
        <a:ext cx="6389994" cy="709930"/>
      </dsp:txXfrm>
    </dsp:sp>
    <dsp:sp modelId="{491858CD-31B4-4D98-9AB7-590F10AF22E3}">
      <dsp:nvSpPr>
        <dsp:cNvPr id="7" name="圆角矩形 6"/>
        <dsp:cNvSpPr/>
      </dsp:nvSpPr>
      <dsp:spPr bwMode="white">
        <a:xfrm>
          <a:off x="0" y="3132069"/>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五</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结束语</a:t>
          </a:r>
          <a:endParaRPr lang="zh-CN" sz="2800" b="0" dirty="0">
            <a:solidFill>
              <a:schemeClr val="dk1"/>
            </a:solidFill>
            <a:latin typeface="黑体" panose="02010609060101010101" pitchFamily="49" charset="-122"/>
            <a:ea typeface="黑体" panose="02010609060101010101" pitchFamily="49" charset="-122"/>
          </a:endParaRPr>
        </a:p>
      </dsp:txBody>
      <dsp:txXfrm>
        <a:off x="0" y="3132069"/>
        <a:ext cx="6389994" cy="709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89994" cy="3846347"/>
        <a:chOff x="0" y="0"/>
        <a:chExt cx="6389994" cy="3846347"/>
      </a:xfrm>
    </dsp:grpSpPr>
    <dsp:sp modelId="{E0096CA8-9E98-496F-81EE-F97AB40AC8D5}">
      <dsp:nvSpPr>
        <dsp:cNvPr id="3" name="圆角矩形 2"/>
        <dsp:cNvSpPr/>
      </dsp:nvSpPr>
      <dsp:spPr bwMode="white">
        <a:xfrm>
          <a:off x="0" y="0"/>
          <a:ext cx="6389994" cy="709930"/>
        </a:xfrm>
        <a:prstGeom prst="roundRect">
          <a:avLst/>
        </a:prstGeom>
        <a:no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一</a:t>
          </a:r>
          <a:r>
            <a:rPr 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800" b="0" dirty="0" smtClean="0">
              <a:solidFill>
                <a:schemeClr val="dk1"/>
              </a:solidFill>
              <a:latin typeface="黑体" panose="02010609060101010101" pitchFamily="49" charset="-122"/>
              <a:ea typeface="黑体" panose="02010609060101010101" pitchFamily="49" charset="-122"/>
              <a:cs typeface="Times New Roman" panose="02020603050405020304" pitchFamily="18" charset="0"/>
            </a:rPr>
            <a:t>我国非煤矿山水害概况</a:t>
          </a:r>
          <a:endParaRPr lang="zh-CN" sz="2800" b="0" dirty="0">
            <a:solidFill>
              <a:schemeClr val="dk1"/>
            </a:solidFill>
            <a:latin typeface="黑体" panose="02010609060101010101" pitchFamily="49" charset="-122"/>
            <a:ea typeface="黑体" panose="02010609060101010101" pitchFamily="49" charset="-122"/>
          </a:endParaRPr>
        </a:p>
      </dsp:txBody>
      <dsp:txXfrm>
        <a:off x="0" y="0"/>
        <a:ext cx="6389994" cy="709930"/>
      </dsp:txXfrm>
    </dsp:sp>
    <dsp:sp modelId="{292E1D57-32CB-44F2-AEEB-6D449606A629}">
      <dsp:nvSpPr>
        <dsp:cNvPr id="4" name="圆角矩形 3"/>
        <dsp:cNvSpPr/>
      </dsp:nvSpPr>
      <dsp:spPr bwMode="white">
        <a:xfrm>
          <a:off x="0" y="783337"/>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二</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非煤矿山水害主要特点及防治方法</a:t>
          </a:r>
          <a:endParaRPr lang="zh-CN" sz="2800" b="0" dirty="0">
            <a:solidFill>
              <a:schemeClr val="dk1"/>
            </a:solidFill>
            <a:latin typeface="黑体" panose="02010609060101010101" pitchFamily="49" charset="-122"/>
            <a:ea typeface="黑体" panose="02010609060101010101" pitchFamily="49" charset="-122"/>
          </a:endParaRPr>
        </a:p>
      </dsp:txBody>
      <dsp:txXfrm>
        <a:off x="0" y="783337"/>
        <a:ext cx="6389994" cy="709930"/>
      </dsp:txXfrm>
    </dsp:sp>
    <dsp:sp modelId="{AD5D1253-1759-46D4-9C6C-28AA0C899575}">
      <dsp:nvSpPr>
        <dsp:cNvPr id="5" name="圆角矩形 4"/>
        <dsp:cNvSpPr/>
      </dsp:nvSpPr>
      <dsp:spPr bwMode="white">
        <a:xfrm>
          <a:off x="0" y="1566014"/>
          <a:ext cx="6389994" cy="709930"/>
        </a:xfrm>
        <a:prstGeom prst="roundRect">
          <a:avLst/>
        </a:prstGeom>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三</a:t>
          </a:r>
          <a:r>
            <a:rPr lang="en-US"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非煤矿山水害防控新技术</a:t>
          </a:r>
          <a:endParaRPr lang="zh-CN" sz="2800" b="0" dirty="0">
            <a:solidFill>
              <a:schemeClr val="dk1"/>
            </a:solidFill>
            <a:latin typeface="黑体" panose="02010609060101010101" pitchFamily="49" charset="-122"/>
            <a:ea typeface="黑体" panose="02010609060101010101" pitchFamily="49" charset="-122"/>
          </a:endParaRPr>
        </a:p>
      </dsp:txBody>
      <dsp:txXfrm>
        <a:off x="0" y="1566014"/>
        <a:ext cx="6389994" cy="709930"/>
      </dsp:txXfrm>
    </dsp:sp>
    <dsp:sp modelId="{E385D4B1-DBBC-4F5F-9324-FD50DF2D4E62}">
      <dsp:nvSpPr>
        <dsp:cNvPr id="6" name="圆角矩形 5"/>
        <dsp:cNvSpPr/>
      </dsp:nvSpPr>
      <dsp:spPr bwMode="white">
        <a:xfrm>
          <a:off x="0" y="2339727"/>
          <a:ext cx="6389994" cy="709930"/>
        </a:xfrm>
        <a:prstGeom prst="roundRect">
          <a:avLst/>
        </a:prstGeom>
        <a:no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四</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新安全形势下防治水技术发展趋势</a:t>
          </a:r>
          <a:endParaRPr lang="zh-CN" sz="2800" b="0" dirty="0">
            <a:solidFill>
              <a:schemeClr val="dk1"/>
            </a:solidFill>
            <a:latin typeface="黑体" panose="02010609060101010101" pitchFamily="49" charset="-122"/>
            <a:ea typeface="黑体" panose="02010609060101010101" pitchFamily="49" charset="-122"/>
          </a:endParaRPr>
        </a:p>
      </dsp:txBody>
      <dsp:txXfrm>
        <a:off x="0" y="2339727"/>
        <a:ext cx="6389994" cy="709930"/>
      </dsp:txXfrm>
    </dsp:sp>
    <dsp:sp modelId="{491858CD-31B4-4D98-9AB7-590F10AF22E3}">
      <dsp:nvSpPr>
        <dsp:cNvPr id="7" name="圆角矩形 6"/>
        <dsp:cNvSpPr/>
      </dsp:nvSpPr>
      <dsp:spPr bwMode="white">
        <a:xfrm>
          <a:off x="0" y="3132069"/>
          <a:ext cx="6389994" cy="709930"/>
        </a:xfrm>
        <a:prstGeom prst="roundRect">
          <a:avLst/>
        </a:prstGeom>
        <a:solidFill>
          <a:srgbClr val="FFC000"/>
        </a:solidFill>
      </dsp:spPr>
      <dsp:style>
        <a:lnRef idx="3">
          <a:schemeClr val="accent3">
            <a:shade val="80000"/>
          </a:schemeClr>
        </a:lnRef>
        <a:fillRef idx="1">
          <a:schemeClr val="lt1"/>
        </a:fillRef>
        <a:effectRef idx="1">
          <a:scrgbClr r="0" g="0" b="0"/>
        </a:effectRef>
        <a:fontRef idx="minor">
          <a:schemeClr val="lt1"/>
        </a:fontRef>
      </dsp:style>
      <dsp:txBody>
        <a:bodyPr lIns="106680" tIns="106680" rIns="106680" bIns="10668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rtl="0">
            <a:lnSpc>
              <a:spcPct val="100000"/>
            </a:lnSpc>
            <a:spcBef>
              <a:spcPct val="0"/>
            </a:spcBef>
            <a:spcAft>
              <a:spcPct val="35000"/>
            </a:spcAft>
          </a:pPr>
          <a:r>
            <a:rPr lang="zh-CN" altLang="en-US" sz="2800" b="0" dirty="0" smtClean="0">
              <a:solidFill>
                <a:schemeClr val="dk1"/>
              </a:solidFill>
              <a:latin typeface="黑体" panose="02010609060101010101" pitchFamily="49" charset="-122"/>
              <a:ea typeface="黑体" panose="02010609060101010101" pitchFamily="49" charset="-122"/>
            </a:rPr>
            <a:t>五</a:t>
          </a:r>
          <a:r>
            <a:rPr lang="en-US" altLang="zh-CN" sz="2800" b="0" dirty="0" smtClean="0">
              <a:solidFill>
                <a:schemeClr val="dk1"/>
              </a:solidFill>
              <a:latin typeface="黑体" panose="02010609060101010101" pitchFamily="49" charset="-122"/>
              <a:ea typeface="黑体" panose="02010609060101010101" pitchFamily="49" charset="-122"/>
            </a:rPr>
            <a:t>. </a:t>
          </a:r>
          <a:r>
            <a:rPr lang="zh-CN" altLang="en-US" sz="2800" b="0" dirty="0" smtClean="0">
              <a:solidFill>
                <a:schemeClr val="dk1"/>
              </a:solidFill>
              <a:latin typeface="黑体" panose="02010609060101010101" pitchFamily="49" charset="-122"/>
              <a:ea typeface="黑体" panose="02010609060101010101" pitchFamily="49" charset="-122"/>
            </a:rPr>
            <a:t>结束语</a:t>
          </a:r>
          <a:endParaRPr lang="zh-CN" sz="2800" b="0" dirty="0">
            <a:solidFill>
              <a:schemeClr val="dk1"/>
            </a:solidFill>
            <a:latin typeface="黑体" panose="02010609060101010101" pitchFamily="49" charset="-122"/>
            <a:ea typeface="黑体" panose="02010609060101010101" pitchFamily="49" charset="-122"/>
          </a:endParaRPr>
        </a:p>
      </dsp:txBody>
      <dsp:txXfrm>
        <a:off x="0" y="3132069"/>
        <a:ext cx="6389994" cy="709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B8BDAB-A845-49E0-9EA1-46A2A34A3D2D}" type="datetimeFigureOut">
              <a:rPr lang="zh-CN" altLang="en-US" smtClean="0"/>
              <a:pPr/>
              <a:t>2023/5/15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6FC1DA-7CD0-4A07-B97D-10404C550D7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87659-35A6-4411-B23B-5F2BFDB1F63B}" type="datetimeFigureOut">
              <a:rPr lang="zh-CN" altLang="en-US" smtClean="0"/>
              <a:pPr/>
              <a:t>2023/5/15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FF677-E424-4A14-B3D0-EE2984FC609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847294" y="6356350"/>
            <a:ext cx="506506" cy="365125"/>
          </a:xfrm>
          <a:prstGeom prst="rect">
            <a:avLst/>
          </a:prstGeom>
        </p:spPr>
        <p:txBody>
          <a:bodyPr/>
          <a:lstStyle/>
          <a:p>
            <a:fld id="{7CB8586C-CD04-4C31-8C49-939CC220B089}"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2348755"/>
            <a:ext cx="10515600" cy="9036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10972800" y="6356350"/>
            <a:ext cx="381000" cy="365125"/>
          </a:xfrm>
          <a:prstGeom prst="rect">
            <a:avLst/>
          </a:prstGeom>
        </p:spPr>
        <p:txBody>
          <a:bodyPr/>
          <a:lstStyle>
            <a:lvl1pPr>
              <a:defRPr/>
            </a:lvl1pPr>
          </a:lstStyle>
          <a:p>
            <a:fld id="{2A75D6A4-92EA-4A35-864C-5ECCFB163BA4}"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8" name="文本占位符 7"/>
          <p:cNvSpPr>
            <a:spLocks noGrp="1"/>
          </p:cNvSpPr>
          <p:nvPr>
            <p:ph type="body" sz="quarter" idx="14"/>
          </p:nvPr>
        </p:nvSpPr>
        <p:spPr>
          <a:xfrm>
            <a:off x="838200" y="1308847"/>
            <a:ext cx="10515600" cy="4984003"/>
          </a:xfrm>
        </p:spPr>
        <p:txBody>
          <a:bodyPr/>
          <a:lstStyle/>
          <a:p>
            <a:pPr lvl="0"/>
            <a:r>
              <a:rPr lang="zh-CN" altLang="en-US" dirty="0" smtClean="0"/>
              <a:t>单击此处编辑母版文本样式</a:t>
            </a:r>
          </a:p>
        </p:txBody>
      </p:sp>
      <p:sp>
        <p:nvSpPr>
          <p:cNvPr id="13" name="标题 12"/>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4" name="文本占位符 2"/>
          <p:cNvSpPr>
            <a:spLocks noGrp="1"/>
          </p:cNvSpPr>
          <p:nvPr>
            <p:ph idx="1"/>
          </p:nvPr>
        </p:nvSpPr>
        <p:spPr>
          <a:xfrm>
            <a:off x="838200" y="1280463"/>
            <a:ext cx="10515600" cy="5075887"/>
          </a:xfrm>
          <a:prstGeom prst="rect">
            <a:avLst/>
          </a:prstGeom>
        </p:spPr>
        <p:txBody>
          <a:bodyPr vert="horz" lIns="91440" tIns="45720" rIns="91440" bIns="45720" rtlCol="0">
            <a:normAutofit/>
          </a:bodyPr>
          <a:lstStyle/>
          <a:p>
            <a:pPr lvl="0"/>
            <a:r>
              <a:rPr lang="zh-CN" altLang="en-US" dirty="0" smtClean="0"/>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xfrm>
            <a:off x="10927976" y="6356350"/>
            <a:ext cx="425824" cy="365125"/>
          </a:xfrm>
        </p:spPr>
        <p:txBody>
          <a:bodyPr/>
          <a:lstStyle>
            <a:lvl1pPr>
              <a:defRPr/>
            </a:lvl1pPr>
          </a:lstStyle>
          <a:p>
            <a:fld id="{B0EA9445-6545-466C-B7A0-5CC42F2325FE}" type="slidenum">
              <a:rPr lang="zh-CN" altLang="en-US">
                <a:solidFill>
                  <a:prstClr val="black">
                    <a:tint val="75000"/>
                  </a:prstClr>
                </a:solidFill>
              </a:rPr>
              <a:pPr/>
              <a:t>‹#›</a:t>
            </a:fld>
            <a:endParaRPr lang="zh-CN" alt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348755"/>
            <a:ext cx="10515600" cy="9036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A5FA9B51-3C6F-4213-A2E7-32572FEAC62F}"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75515"/>
            <a:ext cx="10515600" cy="76835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290364"/>
            <a:ext cx="10515600" cy="50659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75515"/>
            <a:ext cx="10515600" cy="76835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5515"/>
            <a:ext cx="10515600" cy="768351"/>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275515"/>
            <a:ext cx="10515600" cy="768351"/>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290364"/>
            <a:ext cx="10515600" cy="506598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922000" y="6356350"/>
            <a:ext cx="431800" cy="365125"/>
          </a:xfrm>
          <a:prstGeom prst="rect">
            <a:avLst/>
          </a:prstGeom>
        </p:spPr>
        <p:txBody>
          <a:bodyPr/>
          <a:lstStyle/>
          <a:p>
            <a:fld id="{6F9B990B-C47E-4A55-BC00-68CFDC23683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348755"/>
            <a:ext cx="10515600" cy="9036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348755"/>
            <a:ext cx="10515600" cy="9036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972800" y="6356350"/>
            <a:ext cx="381000" cy="365125"/>
          </a:xfrm>
          <a:prstGeom prst="rect">
            <a:avLst/>
          </a:prstGeom>
        </p:spPr>
        <p:txBody>
          <a:bodyPr/>
          <a:lstStyle/>
          <a:p>
            <a:fld id="{7CB8586C-CD04-4C31-8C49-939CC220B08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AutoShape 7"/>
          <p:cNvSpPr/>
          <p:nvPr userDrawn="1"/>
        </p:nvSpPr>
        <p:spPr bwMode="auto">
          <a:xfrm>
            <a:off x="835119" y="2889065"/>
            <a:ext cx="10512235" cy="138736"/>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0 w 1000"/>
              <a:gd name="T11" fmla="*/ 0 h 1000"/>
              <a:gd name="T12" fmla="*/ 2147483646 w 1000"/>
              <a:gd name="T13" fmla="*/ 0 h 1000"/>
              <a:gd name="T14" fmla="*/ 0 60000 65536"/>
              <a:gd name="T15" fmla="*/ 0 60000 65536"/>
              <a:gd name="T16" fmla="*/ 0 60000 65536"/>
              <a:gd name="T17" fmla="*/ 0 60000 65536"/>
              <a:gd name="T18" fmla="*/ 0 60000 65536"/>
              <a:gd name="T19" fmla="*/ 0 60000 65536"/>
              <a:gd name="T20" fmla="*/ 0 60000 65536"/>
              <a:gd name="T21" fmla="*/ 0 w 1000"/>
              <a:gd name="T22" fmla="*/ 0 h 1000"/>
              <a:gd name="T23" fmla="*/ 1000 w 1000"/>
              <a:gd name="T24" fmla="*/ 1000 h 1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 h="1000">
                <a:moveTo>
                  <a:pt x="0" y="0"/>
                </a:moveTo>
                <a:lnTo>
                  <a:pt x="618" y="0"/>
                </a:lnTo>
                <a:lnTo>
                  <a:pt x="618" y="1000"/>
                </a:lnTo>
                <a:lnTo>
                  <a:pt x="0" y="1000"/>
                </a:lnTo>
                <a:lnTo>
                  <a:pt x="0" y="0"/>
                </a:lnTo>
                <a:close/>
              </a:path>
              <a:path w="1000" h="1000">
                <a:moveTo>
                  <a:pt x="0" y="0"/>
                </a:moveTo>
                <a:lnTo>
                  <a:pt x="1000" y="0"/>
                </a:lnTo>
              </a:path>
            </a:pathLst>
          </a:custGeom>
          <a:solidFill>
            <a:srgbClr val="CC0000"/>
          </a:solidFill>
          <a:ln w="9525" cmpd="sng">
            <a:solidFill>
              <a:srgbClr val="CC0000"/>
            </a:solidFill>
            <a:round/>
          </a:ln>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000000"/>
              </a:solidFill>
              <a:effectLst/>
              <a:uLnTx/>
              <a:uFillTx/>
              <a:latin typeface="Verdana" panose="020B0604030504040204" pitchFamily="34" charset="0"/>
            </a:endParaRPr>
          </a:p>
        </p:txBody>
      </p:sp>
      <p:pic>
        <p:nvPicPr>
          <p:cNvPr id="13" name="图片 2"/>
          <p:cNvPicPr>
            <a:picLocks noChangeAspect="1" noChangeArrowheads="1"/>
          </p:cNvPicPr>
          <p:nvPr userDrawn="1"/>
        </p:nvPicPr>
        <p:blipFill>
          <a:blip r:embed="rId14">
            <a:extLst>
              <a:ext uri="{28A0092B-C50C-407E-A947-70E740481C1C}">
                <a14:useLocalDpi xmlns="" xmlns:a14="http://schemas.microsoft.com/office/drawing/2010/main" val="0"/>
              </a:ext>
            </a:extLst>
          </a:blip>
          <a:srcRect/>
          <a:stretch>
            <a:fillRect/>
          </a:stretch>
        </p:blipFill>
        <p:spPr bwMode="auto">
          <a:xfrm>
            <a:off x="-9525" y="5562600"/>
            <a:ext cx="1220152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图片 13"/>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9475694" y="721406"/>
            <a:ext cx="1878105" cy="688119"/>
          </a:xfrm>
          <a:prstGeom prst="rect">
            <a:avLst/>
          </a:prstGeom>
        </p:spPr>
      </p:pic>
      <p:sp>
        <p:nvSpPr>
          <p:cNvPr id="15" name="文本框 14"/>
          <p:cNvSpPr txBox="1"/>
          <p:nvPr userDrawn="1"/>
        </p:nvSpPr>
        <p:spPr>
          <a:xfrm>
            <a:off x="4019547" y="6076776"/>
            <a:ext cx="4143377" cy="692497"/>
          </a:xfrm>
          <a:prstGeom prst="rect">
            <a:avLst/>
          </a:prstGeom>
          <a:solidFill>
            <a:srgbClr val="AF2429"/>
          </a:solidFill>
        </p:spPr>
        <p:txBody>
          <a:bodyPr wrap="square" rtlCol="0" anchor="ctr">
            <a:spAutoFit/>
          </a:bodyPr>
          <a:lstStyle/>
          <a:p>
            <a:pPr algn="dist"/>
            <a:r>
              <a:rPr lang="zh-CN" altLang="en-US" sz="2800" b="1" dirty="0" smtClean="0">
                <a:solidFill>
                  <a:schemeClr val="bg1"/>
                </a:solidFill>
                <a:latin typeface="华文楷体" panose="02010600040101010101" pitchFamily="2" charset="-122"/>
                <a:ea typeface="华文楷体" panose="02010600040101010101" pitchFamily="2" charset="-122"/>
              </a:rPr>
              <a:t>珍惜有限 创造无限</a:t>
            </a:r>
            <a:endParaRPr lang="en-US" altLang="zh-CN" sz="2800" b="1" dirty="0" smtClean="0">
              <a:solidFill>
                <a:schemeClr val="bg1"/>
              </a:solidFill>
              <a:latin typeface="华文楷体" panose="02010600040101010101" pitchFamily="2" charset="-122"/>
              <a:ea typeface="华文楷体" panose="02010600040101010101" pitchFamily="2" charset="-122"/>
            </a:endParaRPr>
          </a:p>
          <a:p>
            <a:pPr algn="dist"/>
            <a:r>
              <a:rPr lang="en-US" altLang="zh-CN" sz="1100" dirty="0" smtClean="0">
                <a:solidFill>
                  <a:schemeClr val="bg1"/>
                </a:solidFill>
              </a:rPr>
              <a:t>Cherish  Limited</a:t>
            </a:r>
            <a:r>
              <a:rPr lang="en-US" altLang="zh-CN" sz="1100" baseline="0" dirty="0" smtClean="0">
                <a:solidFill>
                  <a:schemeClr val="bg1"/>
                </a:solidFill>
              </a:rPr>
              <a:t>  Resources    Pursue  Boundless  Development</a:t>
            </a:r>
            <a:endParaRPr lang="zh-CN" altLang="en-US" sz="11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40664"/>
            <a:ext cx="10515600" cy="685364"/>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280463"/>
            <a:ext cx="10515600" cy="5075887"/>
          </a:xfrm>
          <a:prstGeom prst="rect">
            <a:avLst/>
          </a:prstGeom>
        </p:spPr>
        <p:txBody>
          <a:bodyPr vert="horz" lIns="91440" tIns="45720" rIns="91440" bIns="45720" rtlCol="0">
            <a:normAutofit/>
          </a:bodyPr>
          <a:lstStyle/>
          <a:p>
            <a:pPr lvl="0"/>
            <a:r>
              <a:rPr lang="zh-CN" altLang="en-US" dirty="0" smtClean="0"/>
              <a:t>单击此处编辑母版文本样式</a:t>
            </a:r>
          </a:p>
        </p:txBody>
      </p:sp>
      <p:sp>
        <p:nvSpPr>
          <p:cNvPr id="7" name="AutoShape 7"/>
          <p:cNvSpPr/>
          <p:nvPr userDrawn="1"/>
        </p:nvSpPr>
        <p:spPr bwMode="auto">
          <a:xfrm>
            <a:off x="835119" y="1052922"/>
            <a:ext cx="10512235" cy="138736"/>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0 w 1000"/>
              <a:gd name="T11" fmla="*/ 0 h 1000"/>
              <a:gd name="T12" fmla="*/ 2147483646 w 1000"/>
              <a:gd name="T13" fmla="*/ 0 h 1000"/>
              <a:gd name="T14" fmla="*/ 0 60000 65536"/>
              <a:gd name="T15" fmla="*/ 0 60000 65536"/>
              <a:gd name="T16" fmla="*/ 0 60000 65536"/>
              <a:gd name="T17" fmla="*/ 0 60000 65536"/>
              <a:gd name="T18" fmla="*/ 0 60000 65536"/>
              <a:gd name="T19" fmla="*/ 0 60000 65536"/>
              <a:gd name="T20" fmla="*/ 0 60000 65536"/>
              <a:gd name="T21" fmla="*/ 0 w 1000"/>
              <a:gd name="T22" fmla="*/ 0 h 1000"/>
              <a:gd name="T23" fmla="*/ 1000 w 1000"/>
              <a:gd name="T24" fmla="*/ 1000 h 1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 h="1000">
                <a:moveTo>
                  <a:pt x="0" y="0"/>
                </a:moveTo>
                <a:lnTo>
                  <a:pt x="618" y="0"/>
                </a:lnTo>
                <a:lnTo>
                  <a:pt x="618" y="1000"/>
                </a:lnTo>
                <a:lnTo>
                  <a:pt x="0" y="1000"/>
                </a:lnTo>
                <a:lnTo>
                  <a:pt x="0" y="0"/>
                </a:lnTo>
                <a:close/>
              </a:path>
              <a:path w="1000" h="1000">
                <a:moveTo>
                  <a:pt x="0" y="0"/>
                </a:moveTo>
                <a:lnTo>
                  <a:pt x="1000" y="0"/>
                </a:lnTo>
              </a:path>
            </a:pathLst>
          </a:custGeom>
          <a:solidFill>
            <a:srgbClr val="CC0000"/>
          </a:solidFill>
          <a:ln w="9525" cmpd="sng">
            <a:solidFill>
              <a:srgbClr val="CC0000"/>
            </a:solidFill>
            <a:round/>
          </a:ln>
        </p:spPr>
        <p:txBody>
          <a:bodyPr/>
          <a:lstStyle/>
          <a:p>
            <a:pPr eaLnBrk="0" fontAlgn="base" hangingPunct="0">
              <a:spcBef>
                <a:spcPct val="0"/>
              </a:spcBef>
              <a:spcAft>
                <a:spcPct val="0"/>
              </a:spcAft>
            </a:pPr>
            <a:endParaRPr lang="zh-CN" altLang="en-US" kern="0">
              <a:solidFill>
                <a:srgbClr val="000000"/>
              </a:solidFill>
              <a:latin typeface="Verdana" panose="020B0604030504040204" pitchFamily="34" charset="0"/>
            </a:endParaRPr>
          </a:p>
        </p:txBody>
      </p:sp>
      <p:pic>
        <p:nvPicPr>
          <p:cNvPr id="8" name="Picture 8" descr="logo"/>
          <p:cNvPicPr>
            <a:picLocks noChangeAspect="1" noChangeArrowheads="1"/>
          </p:cNvPicPr>
          <p:nvPr userDrawn="1"/>
        </p:nvPicPr>
        <p:blipFill>
          <a:blip r:embed="rId15">
            <a:extLst>
              <a:ext uri="{28A0092B-C50C-407E-A947-70E740481C1C}">
                <a14:useLocalDpi xmlns="" xmlns:a14="http://schemas.microsoft.com/office/drawing/2010/main" val="0"/>
              </a:ext>
            </a:extLst>
          </a:blip>
          <a:srcRect/>
          <a:stretch>
            <a:fillRect/>
          </a:stretch>
        </p:blipFill>
        <p:spPr bwMode="auto">
          <a:xfrm>
            <a:off x="10493375" y="198160"/>
            <a:ext cx="86042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灯片编号占位符 5"/>
          <p:cNvSpPr>
            <a:spLocks noGrp="1"/>
          </p:cNvSpPr>
          <p:nvPr>
            <p:ph type="sldNum" sz="quarter" idx="4"/>
          </p:nvPr>
        </p:nvSpPr>
        <p:spPr>
          <a:xfrm>
            <a:off x="10910046" y="6437036"/>
            <a:ext cx="443753" cy="277532"/>
          </a:xfrm>
          <a:prstGeom prst="rect">
            <a:avLst/>
          </a:prstGeom>
        </p:spPr>
        <p:txBody>
          <a:bodyPr vert="horz" lIns="91440" tIns="45720" rIns="91440" bIns="45720" rtlCol="0" anchor="ctr"/>
          <a:lstStyle>
            <a:lvl1pPr algn="ctr">
              <a:defRPr sz="1200">
                <a:solidFill>
                  <a:schemeClr val="tx1">
                    <a:tint val="75000"/>
                  </a:schemeClr>
                </a:solidFill>
              </a:defRPr>
            </a:lvl1pPr>
          </a:lstStyle>
          <a:p>
            <a:fld id="{A5FA9B51-3C6F-4213-A2E7-32572FEAC62F}" type="slidenum">
              <a:rPr lang="zh-CN" altLang="en-US">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32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6.jpeg"/><Relationship Id="rId5" Type="http://schemas.openxmlformats.org/officeDocument/2006/relationships/tags" Target="../tags/tag13.xml"/><Relationship Id="rId10" Type="http://schemas.openxmlformats.org/officeDocument/2006/relationships/image" Target="../media/image15.emf"/><Relationship Id="rId4" Type="http://schemas.openxmlformats.org/officeDocument/2006/relationships/tags" Target="../tags/tag12.xml"/><Relationship Id="rId9"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notesSlide" Target="../notesSlides/notesSlide3.xml"/><Relationship Id="rId18" Type="http://schemas.openxmlformats.org/officeDocument/2006/relationships/image" Target="../media/image22.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slideLayout" Target="../slideLayouts/slideLayout13.xml"/><Relationship Id="rId17" Type="http://schemas.openxmlformats.org/officeDocument/2006/relationships/image" Target="../media/image21.png"/><Relationship Id="rId2" Type="http://schemas.openxmlformats.org/officeDocument/2006/relationships/tags" Target="../tags/tag18.xml"/><Relationship Id="rId16" Type="http://schemas.openxmlformats.org/officeDocument/2006/relationships/image" Target="../media/image20.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image" Target="../media/image19.png"/><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24.jpe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23.png"/><Relationship Id="rId2" Type="http://schemas.openxmlformats.org/officeDocument/2006/relationships/tags" Target="../tags/tag29.xml"/><Relationship Id="rId16" Type="http://schemas.openxmlformats.org/officeDocument/2006/relationships/image" Target="../media/image27.jpe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notesSlide" Target="../notesSlides/notesSlide4.xml"/><Relationship Id="rId5" Type="http://schemas.openxmlformats.org/officeDocument/2006/relationships/tags" Target="../tags/tag32.xml"/><Relationship Id="rId15" Type="http://schemas.openxmlformats.org/officeDocument/2006/relationships/image" Target="../media/image26.png"/><Relationship Id="rId10" Type="http://schemas.openxmlformats.org/officeDocument/2006/relationships/slideLayout" Target="../slideLayouts/slideLayout13.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3.xml"/><Relationship Id="rId7" Type="http://schemas.openxmlformats.org/officeDocument/2006/relationships/image" Target="../media/image30.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5.xml"/><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42.jpe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image" Target="../media/image44.jpeg"/><Relationship Id="rId3" Type="http://schemas.openxmlformats.org/officeDocument/2006/relationships/tags" Target="../tags/tag43.xml"/><Relationship Id="rId21" Type="http://schemas.openxmlformats.org/officeDocument/2006/relationships/tags" Target="../tags/tag61.xml"/><Relationship Id="rId34" Type="http://schemas.openxmlformats.org/officeDocument/2006/relationships/image" Target="../media/image52.jpeg"/><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image" Target="../media/image43.jpeg"/><Relationship Id="rId33" Type="http://schemas.openxmlformats.org/officeDocument/2006/relationships/image" Target="../media/image51.jpeg"/><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tags" Target="../tags/tag60.xml"/><Relationship Id="rId29" Type="http://schemas.openxmlformats.org/officeDocument/2006/relationships/image" Target="../media/image47.jpe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notesSlide" Target="../notesSlides/notesSlide7.xml"/><Relationship Id="rId32" Type="http://schemas.openxmlformats.org/officeDocument/2006/relationships/image" Target="../media/image50.jpeg"/><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slideLayout" Target="../slideLayouts/slideLayout13.xml"/><Relationship Id="rId28" Type="http://schemas.openxmlformats.org/officeDocument/2006/relationships/image" Target="../media/image46.jpeg"/><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image" Target="../media/image49.jpe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image" Target="../media/image45.jpeg"/><Relationship Id="rId30"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tags" Target="../tags/tag64.xml"/><Relationship Id="rId16" Type="http://schemas.openxmlformats.org/officeDocument/2006/relationships/image" Target="../media/image57.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8.xml"/><Relationship Id="rId5" Type="http://schemas.openxmlformats.org/officeDocument/2006/relationships/tags" Target="../tags/tag67.xml"/><Relationship Id="rId15" Type="http://schemas.openxmlformats.org/officeDocument/2006/relationships/image" Target="../media/image56.jpeg"/><Relationship Id="rId10" Type="http://schemas.openxmlformats.org/officeDocument/2006/relationships/slideLayout" Target="../slideLayouts/slideLayout13.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74.xml"/><Relationship Id="rId7" Type="http://schemas.openxmlformats.org/officeDocument/2006/relationships/notesSlide" Target="../notesSlides/notesSlide10.xml"/><Relationship Id="rId2" Type="http://schemas.openxmlformats.org/officeDocument/2006/relationships/tags" Target="../tags/tag73.xml"/><Relationship Id="rId1" Type="http://schemas.openxmlformats.org/officeDocument/2006/relationships/vmlDrawing" Target="../drawings/vmlDrawing1.vml"/><Relationship Id="rId6" Type="http://schemas.openxmlformats.org/officeDocument/2006/relationships/slideLayout" Target="../slideLayouts/slideLayout13.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notesSlide" Target="../notesSlides/notesSlide11.xml"/><Relationship Id="rId18" Type="http://schemas.openxmlformats.org/officeDocument/2006/relationships/image" Target="../media/image66.jpeg"/><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slideLayout" Target="../slideLayouts/slideLayout13.xml"/><Relationship Id="rId17" Type="http://schemas.openxmlformats.org/officeDocument/2006/relationships/image" Target="../media/image65.jpeg"/><Relationship Id="rId2" Type="http://schemas.openxmlformats.org/officeDocument/2006/relationships/tags" Target="../tags/tag78.xml"/><Relationship Id="rId16" Type="http://schemas.openxmlformats.org/officeDocument/2006/relationships/image" Target="../media/image64.jpeg"/><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5" Type="http://schemas.openxmlformats.org/officeDocument/2006/relationships/tags" Target="../tags/tag81.xml"/><Relationship Id="rId15" Type="http://schemas.openxmlformats.org/officeDocument/2006/relationships/image" Target="../media/image63.jpeg"/><Relationship Id="rId10" Type="http://schemas.openxmlformats.org/officeDocument/2006/relationships/tags" Target="../tags/tag86.xml"/><Relationship Id="rId19" Type="http://schemas.openxmlformats.org/officeDocument/2006/relationships/image" Target="../media/image67.jpeg"/><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notesSlide" Target="../notesSlides/notesSlide12.xml"/><Relationship Id="rId5" Type="http://schemas.openxmlformats.org/officeDocument/2006/relationships/slideLayout" Target="../slideLayouts/slideLayout13.xml"/><Relationship Id="rId4" Type="http://schemas.openxmlformats.org/officeDocument/2006/relationships/tags" Target="../tags/tag91.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93.xml"/><Relationship Id="rId7" Type="http://schemas.openxmlformats.org/officeDocument/2006/relationships/notesSlide" Target="../notesSlides/notesSlide13.xml"/><Relationship Id="rId2" Type="http://schemas.openxmlformats.org/officeDocument/2006/relationships/tags" Target="../tags/tag92.xml"/><Relationship Id="rId1" Type="http://schemas.openxmlformats.org/officeDocument/2006/relationships/vmlDrawing" Target="../drawings/vmlDrawing2.vml"/><Relationship Id="rId6" Type="http://schemas.openxmlformats.org/officeDocument/2006/relationships/slideLayout" Target="../slideLayouts/slideLayout13.xml"/><Relationship Id="rId5" Type="http://schemas.openxmlformats.org/officeDocument/2006/relationships/tags" Target="../tags/tag95.xml"/><Relationship Id="rId10" Type="http://schemas.openxmlformats.org/officeDocument/2006/relationships/image" Target="../media/image70.jpeg"/><Relationship Id="rId4" Type="http://schemas.openxmlformats.org/officeDocument/2006/relationships/tags" Target="../tags/tag94.xml"/><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notesSlide" Target="../notesSlides/notesSlide14.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slideLayout" Target="../slideLayouts/slideLayout13.xml"/><Relationship Id="rId17" Type="http://schemas.openxmlformats.org/officeDocument/2006/relationships/image" Target="../media/image74.png"/><Relationship Id="rId2" Type="http://schemas.openxmlformats.org/officeDocument/2006/relationships/tags" Target="../tags/tag97.xml"/><Relationship Id="rId16" Type="http://schemas.openxmlformats.org/officeDocument/2006/relationships/image" Target="../media/image73.pn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image" Target="../media/image72.png"/><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8.jpeg"/><Relationship Id="rId2" Type="http://schemas.openxmlformats.org/officeDocument/2006/relationships/slideLayout" Target="../slideLayouts/slideLayout13.xml"/><Relationship Id="rId1" Type="http://schemas.openxmlformats.org/officeDocument/2006/relationships/tags" Target="../tags/tag10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image" Target="../media/image81.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80.jpeg"/><Relationship Id="rId5" Type="http://schemas.openxmlformats.org/officeDocument/2006/relationships/tags" Target="../tags/tag112.xml"/><Relationship Id="rId10" Type="http://schemas.openxmlformats.org/officeDocument/2006/relationships/image" Target="../media/image79.jpeg"/><Relationship Id="rId4" Type="http://schemas.openxmlformats.org/officeDocument/2006/relationships/tags" Target="../tags/tag111.xml"/><Relationship Id="rId9"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slideLayout" Target="../slideLayouts/slideLayout13.xml"/><Relationship Id="rId18" Type="http://schemas.openxmlformats.org/officeDocument/2006/relationships/image" Target="../media/image85.jpeg"/><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image" Target="../media/image84.jpeg"/><Relationship Id="rId2" Type="http://schemas.openxmlformats.org/officeDocument/2006/relationships/tags" Target="../tags/tag116.xml"/><Relationship Id="rId16" Type="http://schemas.openxmlformats.org/officeDocument/2006/relationships/image" Target="../media/image83.jpe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image" Target="../media/image82.jpeg"/><Relationship Id="rId10" Type="http://schemas.openxmlformats.org/officeDocument/2006/relationships/tags" Target="../tags/tag124.xml"/><Relationship Id="rId19" Type="http://schemas.openxmlformats.org/officeDocument/2006/relationships/image" Target="../media/image86.jpeg"/><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1.xml"/><Relationship Id="rId5" Type="http://schemas.openxmlformats.org/officeDocument/2006/relationships/comments" Target="../comments/commen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notesSlide" Target="../notesSlides/notesSlide19.xml"/><Relationship Id="rId5" Type="http://schemas.openxmlformats.org/officeDocument/2006/relationships/slideLayout" Target="../slideLayouts/slideLayout13.xml"/><Relationship Id="rId4" Type="http://schemas.openxmlformats.org/officeDocument/2006/relationships/tags" Target="../tags/tag1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32.xml"/><Relationship Id="rId1" Type="http://schemas.openxmlformats.org/officeDocument/2006/relationships/tags" Target="../tags/tag13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14.xml"/><Relationship Id="rId4"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66078" y="1285860"/>
            <a:ext cx="10502020" cy="1253056"/>
          </a:xfrm>
          <a:prstGeom prst="rect">
            <a:avLst/>
          </a:prstGeom>
        </p:spPr>
        <p:txBody>
          <a:bodyPr rtlCol="0" anchor="ctr">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defRPr/>
            </a:pPr>
            <a:endParaRPr lang="en-US" altLang="zh-CN" dirty="0" smtClean="0">
              <a:solidFill>
                <a:schemeClr val="tx1">
                  <a:lumMod val="85000"/>
                  <a:lumOff val="15000"/>
                </a:schemeClr>
              </a:solidFill>
              <a:latin typeface="黑体" panose="02010609060101010101" pitchFamily="49" charset="-122"/>
              <a:ea typeface="黑体" panose="02010609060101010101" pitchFamily="49" charset="-122"/>
            </a:endParaRPr>
          </a:p>
          <a:p>
            <a:pPr>
              <a:defRPr/>
            </a:pPr>
            <a:r>
              <a:rPr lang="zh-CN" altLang="en-US" sz="4200" dirty="0" smtClean="0"/>
              <a:t>非煤矿山水害防治新技术及发展趋势</a:t>
            </a:r>
            <a:endParaRPr lang="zh-CN" altLang="en-US" sz="42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3" name="Text Box 3"/>
          <p:cNvSpPr>
            <a:spLocks noChangeArrowheads="1"/>
          </p:cNvSpPr>
          <p:nvPr/>
        </p:nvSpPr>
        <p:spPr bwMode="auto">
          <a:xfrm>
            <a:off x="733460" y="4429132"/>
            <a:ext cx="10363200" cy="933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a:spcAft>
                <a:spcPts val="800"/>
              </a:spcAft>
              <a:buFont typeface="Arial" panose="020B0604020202020204" pitchFamily="34" charset="0"/>
              <a:buNone/>
              <a:defRPr/>
            </a:pPr>
            <a:r>
              <a:rPr lang="zh-CN" altLang="en-US" sz="24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长沙矿山研究院有限责任公司</a:t>
            </a:r>
            <a:endParaRPr lang="en-US" altLang="zh-CN" sz="24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Aft>
                <a:spcPts val="800"/>
              </a:spcAft>
              <a:buFont typeface="Arial" panose="020B0604020202020204" pitchFamily="34" charset="0"/>
              <a:buNone/>
              <a:defRPr/>
            </a:pPr>
            <a:r>
              <a:rPr lang="zh-CN" altLang="en-US" sz="24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202</a:t>
            </a:r>
            <a:r>
              <a:rPr lang="en-US" altLang="zh-CN" sz="24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3</a:t>
            </a:r>
            <a:r>
              <a:rPr lang="zh-CN" altLang="en-US" sz="24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4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5</a:t>
            </a:r>
            <a:r>
              <a:rPr lang="zh-CN" altLang="en-US" sz="24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24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17</a:t>
            </a:r>
            <a:r>
              <a:rPr lang="zh-CN" altLang="en-US" sz="24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日</a:t>
            </a:r>
            <a:endParaRPr lang="zh-CN" altLang="en-US" sz="1600" dirty="0" smtClean="0">
              <a:ea typeface="楷体_GB2312" panose="02010609030101010101" pitchFamily="49" charset="-122"/>
            </a:endParaRPr>
          </a:p>
        </p:txBody>
      </p:sp>
      <p:sp>
        <p:nvSpPr>
          <p:cNvPr id="4" name="Rectangle 7"/>
          <p:cNvSpPr>
            <a:spLocks noChangeArrowheads="1"/>
          </p:cNvSpPr>
          <p:nvPr/>
        </p:nvSpPr>
        <p:spPr bwMode="auto">
          <a:xfrm>
            <a:off x="4952992" y="3643314"/>
            <a:ext cx="1928826"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20000"/>
              </a:spcBef>
            </a:pPr>
            <a:r>
              <a:rPr lang="zh-CN" altLang="en-US" sz="2400" b="1" dirty="0" smtClean="0">
                <a:solidFill>
                  <a:srgbClr val="742217"/>
                </a:solidFill>
                <a:latin typeface="微软雅黑" panose="020B0503020204020204" pitchFamily="34" charset="-122"/>
                <a:ea typeface="微软雅黑" panose="020B0503020204020204" pitchFamily="34" charset="-122"/>
              </a:rPr>
              <a:t>杨        </a:t>
            </a:r>
            <a:r>
              <a:rPr lang="zh-CN" altLang="en-US" sz="2400" b="1" dirty="0">
                <a:solidFill>
                  <a:srgbClr val="742217"/>
                </a:solidFill>
                <a:latin typeface="微软雅黑" panose="020B0503020204020204" pitchFamily="34" charset="-122"/>
                <a:ea typeface="微软雅黑" panose="020B0503020204020204" pitchFamily="34" charset="-122"/>
              </a:rPr>
              <a:t>柱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10</a:t>
            </a:fld>
            <a:endParaRPr lang="zh-CN" altLang="en-US" dirty="0">
              <a:solidFill>
                <a:prstClr val="black">
                  <a:tint val="75000"/>
                </a:prstClr>
              </a:solidFill>
            </a:endParaRPr>
          </a:p>
        </p:txBody>
      </p:sp>
      <p:sp>
        <p:nvSpPr>
          <p:cNvPr id="10"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3.1 </a:t>
            </a:r>
            <a:r>
              <a:rPr lang="zh-CN" altLang="en-US" sz="3200" b="1" dirty="0" smtClean="0">
                <a:latin typeface="微软雅黑" panose="020B0503020204020204" pitchFamily="34" charset="-122"/>
                <a:ea typeface="微软雅黑" panose="020B0503020204020204" pitchFamily="34" charset="-122"/>
              </a:rPr>
              <a:t>非煤矿山水害预防新技术</a:t>
            </a:r>
            <a:endParaRPr lang="zh-CN" altLang="en-US" sz="3200" b="1" dirty="0">
              <a:latin typeface="微软雅黑" panose="020B0503020204020204" pitchFamily="34" charset="-122"/>
              <a:ea typeface="微软雅黑" panose="020B0503020204020204" pitchFamily="34" charset="-122"/>
            </a:endParaRPr>
          </a:p>
        </p:txBody>
      </p:sp>
      <p:sp>
        <p:nvSpPr>
          <p:cNvPr id="11" name="Text Box 6"/>
          <p:cNvSpPr txBox="1">
            <a:spLocks noChangeArrowheads="1"/>
          </p:cNvSpPr>
          <p:nvPr/>
        </p:nvSpPr>
        <p:spPr bwMode="auto">
          <a:xfrm>
            <a:off x="766762" y="1308848"/>
            <a:ext cx="2043090"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90000"/>
              </a:lnSpc>
              <a:spcBef>
                <a:spcPct val="50000"/>
              </a:spcBef>
              <a:spcAft>
                <a:spcPts val="0"/>
              </a:spcAft>
              <a:buClrTx/>
              <a:buSzTx/>
              <a:buFont typeface="Arial" panose="020B0604020202020204" pitchFamily="34" charset="0"/>
              <a:buNone/>
              <a:defRPr/>
            </a:pPr>
            <a:r>
              <a:rPr kumimoji="1" lang="en-US" altLang="zh-CN" sz="2400" b="1" i="0" u="none" strike="noStrike" kern="1200" cap="none" spc="0" normalizeH="0" baseline="0" noProof="0" dirty="0" smtClean="0">
                <a:ln>
                  <a:noFill/>
                </a:ln>
                <a:solidFill>
                  <a:srgbClr val="FF0000"/>
                </a:solidFill>
                <a:effectLst/>
                <a:uLnTx/>
                <a:uFillTx/>
                <a:latin typeface="华文新魏" panose="02010800040101010101" pitchFamily="2" charset="-122"/>
                <a:ea typeface="华文新魏" panose="02010800040101010101" pitchFamily="2" charset="-122"/>
                <a:cs typeface="+mn-cs"/>
              </a:rPr>
              <a:t>2</a:t>
            </a:r>
            <a:r>
              <a:rPr kumimoji="1" lang="zh-CN" altLang="en-US"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）水害预警</a:t>
            </a:r>
            <a:endParaRPr kumimoji="1"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pic>
        <p:nvPicPr>
          <p:cNvPr id="4" name="图片 3"/>
          <p:cNvPicPr>
            <a:picLocks noChangeAspect="1"/>
          </p:cNvPicPr>
          <p:nvPr/>
        </p:nvPicPr>
        <p:blipFill>
          <a:blip r:embed="rId3"/>
          <a:stretch>
            <a:fillRect/>
          </a:stretch>
        </p:blipFill>
        <p:spPr>
          <a:xfrm>
            <a:off x="809588" y="2857496"/>
            <a:ext cx="5824533" cy="3786214"/>
          </a:xfrm>
          <a:prstGeom prst="rect">
            <a:avLst/>
          </a:prstGeom>
          <a:ln>
            <a:solidFill>
              <a:schemeClr val="tx1"/>
            </a:solidFill>
          </a:ln>
        </p:spPr>
      </p:pic>
      <p:sp>
        <p:nvSpPr>
          <p:cNvPr id="5" name="文本框 4"/>
          <p:cNvSpPr txBox="1"/>
          <p:nvPr/>
        </p:nvSpPr>
        <p:spPr>
          <a:xfrm>
            <a:off x="839470" y="1845310"/>
            <a:ext cx="10584815" cy="931858"/>
          </a:xfrm>
          <a:prstGeom prst="rect">
            <a:avLst/>
          </a:prstGeom>
          <a:noFill/>
          <a:ln w="25400">
            <a:solidFill>
              <a:schemeClr val="tx1"/>
            </a:solidFill>
            <a:prstDash val="dash"/>
          </a:ln>
        </p:spPr>
        <p:txBody>
          <a:bodyPr wrap="square" rtlCol="0" anchor="t">
            <a:spAutoFit/>
          </a:bodyPr>
          <a:lstStyle/>
          <a:p>
            <a:pPr indent="0" fontAlgn="auto">
              <a:lnSpc>
                <a:spcPts val="2200"/>
              </a:lnSpc>
            </a:pPr>
            <a:r>
              <a:rPr lang="zh-CN" altLang="en-US" b="1" dirty="0" smtClean="0">
                <a:solidFill>
                  <a:srgbClr val="333399"/>
                </a:solidFill>
                <a:latin typeface="华文新魏" panose="02010800040101010101" pitchFamily="2" charset="-122"/>
                <a:ea typeface="华文新魏" panose="02010800040101010101" pitchFamily="2" charset="-122"/>
              </a:rPr>
              <a:t>水害监测数据分析及处理软件系统，以 ＧＭＳ等建模软件为开发平台，建立地质、地表水、地下水复杂综合三维实体模型，实现了地质、地表水、地下水主要参数的自动采集、存储、加工处理和水害预警，实现矿山地下水动态远程三维信息化管理，为研究、分析、鉴定透水事故提供依据。</a:t>
            </a:r>
            <a:endParaRPr lang="zh-CN" altLang="en-US" dirty="0"/>
          </a:p>
        </p:txBody>
      </p:sp>
      <p:sp>
        <p:nvSpPr>
          <p:cNvPr id="7" name="文本框 6"/>
          <p:cNvSpPr txBox="1"/>
          <p:nvPr/>
        </p:nvSpPr>
        <p:spPr>
          <a:xfrm>
            <a:off x="7887970" y="6215082"/>
            <a:ext cx="3179445" cy="368300"/>
          </a:xfrm>
          <a:prstGeom prst="rect">
            <a:avLst/>
          </a:prstGeom>
          <a:noFill/>
        </p:spPr>
        <p:txBody>
          <a:bodyPr wrap="square" rtlCol="0" anchor="t">
            <a:spAutoFit/>
          </a:bodyPr>
          <a:lstStyle/>
          <a:p>
            <a:r>
              <a:rPr lang="zh-CN" altLang="en-US" b="1" dirty="0" smtClean="0">
                <a:solidFill>
                  <a:srgbClr val="FF0000"/>
                </a:solidFill>
              </a:rPr>
              <a:t>       水害</a:t>
            </a:r>
            <a:r>
              <a:rPr lang="zh-CN" altLang="en-US" b="1" dirty="0">
                <a:solidFill>
                  <a:srgbClr val="FF0000"/>
                </a:solidFill>
              </a:rPr>
              <a:t>监测预警系统</a:t>
            </a:r>
          </a:p>
        </p:txBody>
      </p:sp>
      <p:pic>
        <p:nvPicPr>
          <p:cNvPr id="8" name="图片 7"/>
          <p:cNvPicPr>
            <a:picLocks noChangeAspect="1"/>
          </p:cNvPicPr>
          <p:nvPr>
            <p:custDataLst>
              <p:tags r:id="rId1"/>
            </p:custDataLst>
          </p:nvPr>
        </p:nvPicPr>
        <p:blipFill>
          <a:blip r:embed="rId4"/>
          <a:stretch>
            <a:fillRect/>
          </a:stretch>
        </p:blipFill>
        <p:spPr>
          <a:xfrm>
            <a:off x="6671945" y="2853369"/>
            <a:ext cx="5250180" cy="3363916"/>
          </a:xfrm>
          <a:prstGeom prst="rect">
            <a:avLst/>
          </a:prstGeom>
        </p:spPr>
      </p:pic>
      <p:sp>
        <p:nvSpPr>
          <p:cNvPr id="9" name="矩形 8"/>
          <p:cNvSpPr/>
          <p:nvPr/>
        </p:nvSpPr>
        <p:spPr>
          <a:xfrm>
            <a:off x="6739255" y="2859405"/>
            <a:ext cx="5071785" cy="3784305"/>
          </a:xfrm>
          <a:prstGeom prst="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11</a:t>
            </a:fld>
            <a:endParaRPr lang="zh-CN" altLang="en-US" dirty="0">
              <a:solidFill>
                <a:prstClr val="black">
                  <a:tint val="75000"/>
                </a:prstClr>
              </a:solidFill>
            </a:endParaRPr>
          </a:p>
        </p:txBody>
      </p:sp>
      <p:sp>
        <p:nvSpPr>
          <p:cNvPr id="10" name="标题 2"/>
          <p:cNvSpPr txBox="1"/>
          <p:nvPr/>
        </p:nvSpPr>
        <p:spPr>
          <a:xfrm>
            <a:off x="595274" y="350038"/>
            <a:ext cx="10515600" cy="792946"/>
          </a:xfrm>
          <a:prstGeom prst="rect">
            <a:avLst/>
          </a:prstGeom>
        </p:spPr>
        <p:txBody>
          <a:bodyPr vert="horz" lIns="91440" tIns="45720" rIns="91440" bIns="45720" rtlCol="0" anchor="ctr">
            <a:normAutofit/>
          </a:bodyPr>
          <a:lstStyle/>
          <a:p>
            <a:pPr marR="0" indent="0" defTabSz="914400" fontAlgn="auto">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3.1 </a:t>
            </a:r>
            <a:r>
              <a:rPr lang="zh-CN" altLang="en-US" sz="3200" b="1" dirty="0" smtClean="0">
                <a:latin typeface="微软雅黑" panose="020B0503020204020204" pitchFamily="34" charset="-122"/>
                <a:ea typeface="微软雅黑" panose="020B0503020204020204" pitchFamily="34" charset="-122"/>
              </a:rPr>
              <a:t>非煤矿山水害预防新技术</a:t>
            </a:r>
            <a:endParaRPr lang="zh-CN" altLang="en-US" sz="3200" b="1" dirty="0">
              <a:latin typeface="微软雅黑" panose="020B0503020204020204" pitchFamily="34" charset="-122"/>
              <a:ea typeface="微软雅黑" panose="020B0503020204020204" pitchFamily="34" charset="-122"/>
            </a:endParaRPr>
          </a:p>
        </p:txBody>
      </p:sp>
      <p:sp>
        <p:nvSpPr>
          <p:cNvPr id="11" name="Text Box 6"/>
          <p:cNvSpPr txBox="1">
            <a:spLocks noChangeArrowheads="1"/>
          </p:cNvSpPr>
          <p:nvPr/>
        </p:nvSpPr>
        <p:spPr bwMode="auto">
          <a:xfrm>
            <a:off x="766445" y="1308735"/>
            <a:ext cx="2533015" cy="423545"/>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90000"/>
              </a:lnSpc>
              <a:spcBef>
                <a:spcPct val="50000"/>
              </a:spcBef>
              <a:spcAft>
                <a:spcPts val="0"/>
              </a:spcAft>
              <a:buClrTx/>
              <a:buSzTx/>
              <a:buFont typeface="Arial" panose="020B0604020202020204" pitchFamily="34" charset="0"/>
              <a:buNone/>
              <a:defRPr/>
            </a:pPr>
            <a:r>
              <a:rPr kumimoji="1" lang="en-US" altLang="zh-CN" sz="2400" b="1" i="0" u="none" strike="noStrike" kern="1200" cap="none" spc="0" normalizeH="0" baseline="0" noProof="0" dirty="0" smtClean="0">
                <a:ln>
                  <a:noFill/>
                </a:ln>
                <a:solidFill>
                  <a:srgbClr val="FF0000"/>
                </a:solidFill>
                <a:effectLst/>
                <a:uLnTx/>
                <a:uFillTx/>
                <a:latin typeface="华文新魏" panose="02010800040101010101" pitchFamily="2" charset="-122"/>
                <a:ea typeface="华文新魏" panose="02010800040101010101" pitchFamily="2" charset="-122"/>
                <a:cs typeface="+mn-cs"/>
              </a:rPr>
              <a:t>3</a:t>
            </a:r>
            <a:r>
              <a:rPr kumimoji="1" lang="zh-CN" altLang="en-US"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）自动排水系统</a:t>
            </a:r>
            <a:endParaRPr kumimoji="1"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pic>
        <p:nvPicPr>
          <p:cNvPr id="93189" name="图片 2"/>
          <p:cNvPicPr>
            <a:picLocks noChangeAspect="1"/>
          </p:cNvPicPr>
          <p:nvPr>
            <p:custDataLst>
              <p:tags r:id="rId1"/>
            </p:custDataLst>
          </p:nvPr>
        </p:nvPicPr>
        <p:blipFill>
          <a:blip r:embed="rId10">
            <a:extLst>
              <a:ext uri="{28A0092B-C50C-407E-A947-70E740481C1C}">
                <a14:useLocalDpi xmlns="" xmlns:a14="http://schemas.microsoft.com/office/drawing/2010/main" val="0"/>
              </a:ext>
            </a:extLst>
          </a:blip>
          <a:srcRect/>
          <a:stretch>
            <a:fillRect/>
          </a:stretch>
        </p:blipFill>
        <p:spPr bwMode="auto">
          <a:xfrm>
            <a:off x="4245610" y="2855595"/>
            <a:ext cx="4097020" cy="3420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图片 25"/>
          <p:cNvPicPr>
            <a:picLocks noChangeAspect="1"/>
          </p:cNvPicPr>
          <p:nvPr>
            <p:custDataLst>
              <p:tags r:id="rId2"/>
            </p:custDataLst>
          </p:nvPr>
        </p:nvPicPr>
        <p:blipFill>
          <a:blip r:embed="rId11"/>
          <a:stretch>
            <a:fillRect/>
          </a:stretch>
        </p:blipFill>
        <p:spPr>
          <a:xfrm>
            <a:off x="558165" y="2964180"/>
            <a:ext cx="3578860" cy="3286125"/>
          </a:xfrm>
          <a:prstGeom prst="rect">
            <a:avLst/>
          </a:prstGeom>
          <a:noFill/>
          <a:ln w="9525">
            <a:noFill/>
          </a:ln>
        </p:spPr>
      </p:pic>
      <p:sp>
        <p:nvSpPr>
          <p:cNvPr id="4" name="文本框 3"/>
          <p:cNvSpPr txBox="1"/>
          <p:nvPr/>
        </p:nvSpPr>
        <p:spPr>
          <a:xfrm>
            <a:off x="1523968" y="6363037"/>
            <a:ext cx="1214446" cy="338554"/>
          </a:xfrm>
          <a:prstGeom prst="rect">
            <a:avLst/>
          </a:prstGeom>
          <a:solidFill>
            <a:schemeClr val="accent1"/>
          </a:solidFill>
        </p:spPr>
        <p:txBody>
          <a:bodyPr wrap="square" rtlCol="0">
            <a:spAutoFit/>
          </a:bodyPr>
          <a:lstStyle/>
          <a:p>
            <a:r>
              <a:rPr lang="zh-CN" altLang="en-US" sz="1600" dirty="0">
                <a:solidFill>
                  <a:srgbClr val="FF0000"/>
                </a:solidFill>
              </a:rPr>
              <a:t>系统原理图</a:t>
            </a:r>
          </a:p>
        </p:txBody>
      </p:sp>
      <p:sp>
        <p:nvSpPr>
          <p:cNvPr id="8" name="文本框 7"/>
          <p:cNvSpPr txBox="1"/>
          <p:nvPr>
            <p:custDataLst>
              <p:tags r:id="rId3"/>
            </p:custDataLst>
          </p:nvPr>
        </p:nvSpPr>
        <p:spPr>
          <a:xfrm>
            <a:off x="5263205" y="6363037"/>
            <a:ext cx="1737041" cy="338554"/>
          </a:xfrm>
          <a:prstGeom prst="rect">
            <a:avLst/>
          </a:prstGeom>
          <a:solidFill>
            <a:schemeClr val="accent1"/>
          </a:solidFill>
        </p:spPr>
        <p:txBody>
          <a:bodyPr wrap="square" rtlCol="0">
            <a:spAutoFit/>
          </a:bodyPr>
          <a:lstStyle/>
          <a:p>
            <a:r>
              <a:rPr lang="zh-CN" altLang="en-US" sz="1600" dirty="0">
                <a:solidFill>
                  <a:srgbClr val="FF0000"/>
                </a:solidFill>
              </a:rPr>
              <a:t>系统实现路径图</a:t>
            </a:r>
          </a:p>
        </p:txBody>
      </p:sp>
      <p:sp>
        <p:nvSpPr>
          <p:cNvPr id="9" name="文本框 8"/>
          <p:cNvSpPr txBox="1"/>
          <p:nvPr>
            <p:custDataLst>
              <p:tags r:id="rId4"/>
            </p:custDataLst>
          </p:nvPr>
        </p:nvSpPr>
        <p:spPr>
          <a:xfrm>
            <a:off x="839470" y="1845310"/>
            <a:ext cx="10584815" cy="923330"/>
          </a:xfrm>
          <a:prstGeom prst="rect">
            <a:avLst/>
          </a:prstGeom>
          <a:noFill/>
          <a:ln w="25400">
            <a:solidFill>
              <a:schemeClr val="accent1">
                <a:shade val="50000"/>
              </a:schemeClr>
            </a:solidFill>
            <a:prstDash val="dash"/>
          </a:ln>
        </p:spPr>
        <p:txBody>
          <a:bodyPr wrap="square" rtlCol="0" anchor="t">
            <a:spAutoFit/>
          </a:bodyPr>
          <a:lstStyle/>
          <a:p>
            <a:r>
              <a:rPr lang="zh-CN" altLang="en-US" b="1" dirty="0" smtClean="0">
                <a:solidFill>
                  <a:srgbClr val="333399"/>
                </a:solidFill>
                <a:latin typeface="华文新魏" panose="02010800040101010101" pitchFamily="2" charset="-122"/>
                <a:ea typeface="华文新魏" panose="02010800040101010101" pitchFamily="2" charset="-122"/>
              </a:rPr>
              <a:t>矿山排水自动化系统的控制结构设计为多CPU控制模式，为每台泵组设计了一台就地控制柜。系统具有自动/远程操控/手动一键启动三种工作模式。可实现透水早期超前预警，故障自动报警等。也可</a:t>
            </a:r>
            <a:r>
              <a:rPr lang="zh-CN" altLang="en-US" b="1" dirty="0" smtClean="0">
                <a:solidFill>
                  <a:srgbClr val="333399"/>
                </a:solidFill>
                <a:latin typeface="华文新魏" panose="02010800040101010101" pitchFamily="2" charset="-122"/>
                <a:ea typeface="华文新魏" panose="02010800040101010101" pitchFamily="2" charset="-122"/>
                <a:sym typeface="+mn-ea"/>
              </a:rPr>
              <a:t>根据水位及涌水量自动启、停水泵，自动实现水泵的轮换工作。</a:t>
            </a:r>
            <a:endParaRPr lang="zh-CN" altLang="en-US" sz="2000" b="1" dirty="0" smtClean="0">
              <a:solidFill>
                <a:srgbClr val="333399"/>
              </a:solidFill>
              <a:latin typeface="华文新魏" panose="02010800040101010101" pitchFamily="2" charset="-122"/>
              <a:ea typeface="华文新魏" panose="02010800040101010101" pitchFamily="2" charset="-122"/>
            </a:endParaRPr>
          </a:p>
        </p:txBody>
      </p:sp>
      <p:pic>
        <p:nvPicPr>
          <p:cNvPr id="1073742899" name="图片 3"/>
          <p:cNvPicPr>
            <a:picLocks noChangeAspect="1"/>
          </p:cNvPicPr>
          <p:nvPr>
            <p:custDataLst>
              <p:tags r:id="rId5"/>
            </p:custDataLst>
          </p:nvPr>
        </p:nvPicPr>
        <p:blipFill>
          <a:blip r:embed="rId12"/>
          <a:srcRect l="26653" t="14490" r="34102" b="16528"/>
          <a:stretch>
            <a:fillRect/>
          </a:stretch>
        </p:blipFill>
        <p:spPr>
          <a:xfrm>
            <a:off x="8351520" y="4197350"/>
            <a:ext cx="3225800" cy="2113915"/>
          </a:xfrm>
          <a:prstGeom prst="rect">
            <a:avLst/>
          </a:prstGeom>
          <a:noFill/>
          <a:ln w="9525">
            <a:solidFill>
              <a:schemeClr val="accent1"/>
            </a:solidFill>
          </a:ln>
        </p:spPr>
      </p:pic>
      <p:sp>
        <p:nvSpPr>
          <p:cNvPr id="12" name="文本框 11"/>
          <p:cNvSpPr txBox="1"/>
          <p:nvPr>
            <p:custDataLst>
              <p:tags r:id="rId6"/>
            </p:custDataLst>
          </p:nvPr>
        </p:nvSpPr>
        <p:spPr>
          <a:xfrm>
            <a:off x="8904641" y="6363037"/>
            <a:ext cx="2064383" cy="338554"/>
          </a:xfrm>
          <a:prstGeom prst="rect">
            <a:avLst/>
          </a:prstGeom>
          <a:solidFill>
            <a:schemeClr val="accent1"/>
          </a:solidFill>
        </p:spPr>
        <p:txBody>
          <a:bodyPr wrap="square" rtlCol="0">
            <a:spAutoFit/>
          </a:bodyPr>
          <a:lstStyle/>
          <a:p>
            <a:r>
              <a:rPr lang="zh-CN" altLang="en-US" sz="1600" dirty="0">
                <a:solidFill>
                  <a:srgbClr val="FF0000"/>
                </a:solidFill>
              </a:rPr>
              <a:t>水泵与管路特性曲线</a:t>
            </a:r>
          </a:p>
        </p:txBody>
      </p:sp>
      <p:sp>
        <p:nvSpPr>
          <p:cNvPr id="14" name="文本框 13"/>
          <p:cNvSpPr txBox="1"/>
          <p:nvPr>
            <p:custDataLst>
              <p:tags r:id="rId7"/>
            </p:custDataLst>
          </p:nvPr>
        </p:nvSpPr>
        <p:spPr>
          <a:xfrm>
            <a:off x="8831914" y="2860997"/>
            <a:ext cx="2367915" cy="1210310"/>
          </a:xfrm>
          <a:prstGeom prst="rect">
            <a:avLst/>
          </a:prstGeom>
          <a:noFill/>
        </p:spPr>
        <p:txBody>
          <a:bodyPr wrap="square" rtlCol="0" anchor="t">
            <a:noAutofit/>
          </a:bodyPr>
          <a:lstStyle/>
          <a:p>
            <a:r>
              <a:rPr lang="zh-CN" altLang="en-US" sz="2000" b="1" dirty="0" smtClean="0">
                <a:solidFill>
                  <a:srgbClr val="00B050"/>
                </a:solidFill>
                <a:latin typeface="华文新魏" panose="02010800040101010101" pitchFamily="2" charset="-122"/>
                <a:ea typeface="华文新魏" panose="02010800040101010101" pitchFamily="2" charset="-122"/>
              </a:rPr>
              <a:t>运行原则：</a:t>
            </a:r>
          </a:p>
          <a:p>
            <a:r>
              <a:rPr lang="en-US" altLang="zh-CN" sz="2000" b="1" dirty="0" smtClean="0">
                <a:solidFill>
                  <a:srgbClr val="00B050"/>
                </a:solidFill>
                <a:latin typeface="华文新魏" panose="02010800040101010101" pitchFamily="2" charset="-122"/>
                <a:ea typeface="华文新魏" panose="02010800040101010101" pitchFamily="2" charset="-122"/>
              </a:rPr>
              <a:t>      </a:t>
            </a:r>
            <a:r>
              <a:rPr lang="zh-CN" altLang="en-US" sz="2000" b="1" dirty="0" smtClean="0">
                <a:solidFill>
                  <a:srgbClr val="00B050"/>
                </a:solidFill>
                <a:latin typeface="华文新魏" panose="02010800040101010101" pitchFamily="2" charset="-122"/>
                <a:ea typeface="华文新魏" panose="02010800040101010101" pitchFamily="2" charset="-122"/>
              </a:rPr>
              <a:t>均匀磨损原则</a:t>
            </a:r>
          </a:p>
          <a:p>
            <a:r>
              <a:rPr lang="en-US" altLang="zh-CN" sz="2000" b="1" dirty="0" smtClean="0">
                <a:solidFill>
                  <a:srgbClr val="00B050"/>
                </a:solidFill>
                <a:latin typeface="华文新魏" panose="02010800040101010101" pitchFamily="2" charset="-122"/>
                <a:ea typeface="华文新魏" panose="02010800040101010101" pitchFamily="2" charset="-122"/>
              </a:rPr>
              <a:t>      </a:t>
            </a:r>
            <a:r>
              <a:rPr lang="zh-CN" altLang="en-US" sz="2000" b="1" dirty="0" smtClean="0">
                <a:solidFill>
                  <a:srgbClr val="00B050"/>
                </a:solidFill>
                <a:latin typeface="华文新魏" panose="02010800040101010101" pitchFamily="2" charset="-122"/>
                <a:ea typeface="华文新魏" panose="02010800040101010101" pitchFamily="2" charset="-122"/>
              </a:rPr>
              <a:t>移峰填谷原则</a:t>
            </a:r>
          </a:p>
          <a:p>
            <a:r>
              <a:rPr lang="en-US" altLang="zh-CN" sz="2000" b="1" dirty="0" smtClean="0">
                <a:solidFill>
                  <a:srgbClr val="00B050"/>
                </a:solidFill>
                <a:latin typeface="华文新魏" panose="02010800040101010101" pitchFamily="2" charset="-122"/>
                <a:ea typeface="华文新魏" panose="02010800040101010101" pitchFamily="2" charset="-122"/>
              </a:rPr>
              <a:t>      </a:t>
            </a:r>
            <a:r>
              <a:rPr lang="zh-CN" altLang="en-US" sz="2000" b="1" dirty="0" smtClean="0">
                <a:solidFill>
                  <a:srgbClr val="00B050"/>
                </a:solidFill>
                <a:latin typeface="华文新魏" panose="02010800040101010101" pitchFamily="2" charset="-122"/>
                <a:ea typeface="华文新魏" panose="02010800040101010101" pitchFamily="2" charset="-122"/>
              </a:rPr>
              <a:t>效率优先原则</a:t>
            </a:r>
          </a:p>
          <a:p>
            <a:endParaRPr lang="zh-CN" altLang="en-US" sz="2000" b="1" dirty="0" smtClean="0">
              <a:solidFill>
                <a:srgbClr val="00B050"/>
              </a:solidFill>
              <a:latin typeface="华文新魏" panose="02010800040101010101" pitchFamily="2" charset="-122"/>
              <a:ea typeface="华文新魏" panose="02010800040101010101" pitchFamily="2" charset="-122"/>
            </a:endParaRPr>
          </a:p>
        </p:txBody>
      </p:sp>
      <p:sp>
        <p:nvSpPr>
          <p:cNvPr id="5" name="矩形 4"/>
          <p:cNvSpPr/>
          <p:nvPr>
            <p:custDataLst>
              <p:tags r:id="rId8"/>
            </p:custDataLst>
          </p:nvPr>
        </p:nvSpPr>
        <p:spPr>
          <a:xfrm>
            <a:off x="4224020" y="2985135"/>
            <a:ext cx="4068445" cy="3302000"/>
          </a:xfrm>
          <a:prstGeom prst="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Grp="1" noChangeArrowheads="1"/>
          </p:cNvSpPr>
          <p:nvPr>
            <p:ph type="body" sz="quarter" idx="14"/>
          </p:nvPr>
        </p:nvSpPr>
        <p:spPr bwMode="auto">
          <a:xfrm>
            <a:off x="766762" y="1308848"/>
            <a:ext cx="3829040"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1</a:t>
            </a:r>
            <a:r>
              <a:rPr kumimoji="1" lang="zh-CN" altLang="en-US" b="1" dirty="0" smtClean="0">
                <a:solidFill>
                  <a:srgbClr val="FF0000"/>
                </a:solidFill>
                <a:latin typeface="黑体" panose="02010609060101010101" pitchFamily="49" charset="-122"/>
                <a:ea typeface="黑体" panose="02010609060101010101" pitchFamily="49" charset="-122"/>
              </a:rPr>
              <a:t>）水文地球化学探测技术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3.2 </a:t>
            </a:r>
            <a:r>
              <a:rPr lang="zh-CN" altLang="en-US" sz="3200" b="1" dirty="0" smtClean="0">
                <a:latin typeface="微软雅黑" panose="020B0503020204020204" pitchFamily="34" charset="-122"/>
                <a:ea typeface="微软雅黑" panose="020B0503020204020204" pitchFamily="34" charset="-122"/>
              </a:rPr>
              <a:t>非煤矿山水害探测新技术</a:t>
            </a:r>
            <a:endParaRPr lang="zh-CN" altLang="en-US" sz="3200" b="1" dirty="0">
              <a:latin typeface="微软雅黑" panose="020B0503020204020204" pitchFamily="34" charset="-122"/>
              <a:ea typeface="微软雅黑" panose="020B0503020204020204" pitchFamily="34" charset="-122"/>
            </a:endParaRPr>
          </a:p>
        </p:txBody>
      </p:sp>
      <p:sp>
        <p:nvSpPr>
          <p:cNvPr id="18" name="Text Box 12"/>
          <p:cNvSpPr txBox="1">
            <a:spLocks noChangeArrowheads="1"/>
          </p:cNvSpPr>
          <p:nvPr/>
        </p:nvSpPr>
        <p:spPr bwMode="auto">
          <a:xfrm>
            <a:off x="2581321" y="1863858"/>
            <a:ext cx="8515339" cy="707886"/>
          </a:xfrm>
          <a:prstGeom prst="rect">
            <a:avLst/>
          </a:prstGeom>
          <a:noFill/>
          <a:ln w="25400">
            <a:solidFill>
              <a:srgbClr val="0000FF"/>
            </a:solidFill>
            <a:miter lim="800000"/>
          </a:ln>
        </p:spPr>
        <p:txBody>
          <a:bodyPr wrap="square">
            <a:spAutoFit/>
          </a:bodyPr>
          <a:lstStyle/>
          <a:p>
            <a:pPr>
              <a:spcBef>
                <a:spcPct val="50000"/>
              </a:spcBef>
            </a:pPr>
            <a:r>
              <a:rPr lang="zh-CN" altLang="en-US" sz="2000" b="1" dirty="0" smtClean="0">
                <a:solidFill>
                  <a:srgbClr val="0000CC"/>
                </a:solidFill>
                <a:ea typeface="华文新魏" panose="02010800040101010101" pitchFamily="2" charset="-122"/>
              </a:rPr>
              <a:t>研究矿区地下</a:t>
            </a:r>
            <a:r>
              <a:rPr lang="zh-CN" altLang="en-US" sz="2000" b="1" dirty="0">
                <a:solidFill>
                  <a:srgbClr val="0000CC"/>
                </a:solidFill>
                <a:ea typeface="华文新魏" panose="02010800040101010101" pitchFamily="2" charset="-122"/>
              </a:rPr>
              <a:t>水化学成分组成、同位素特征、特征离子</a:t>
            </a:r>
            <a:r>
              <a:rPr lang="zh-CN" altLang="en-US" sz="2000" b="1" dirty="0" smtClean="0">
                <a:solidFill>
                  <a:srgbClr val="0000CC"/>
                </a:solidFill>
                <a:ea typeface="华文新魏" panose="02010800040101010101" pitchFamily="2" charset="-122"/>
              </a:rPr>
              <a:t>，判断地下水</a:t>
            </a:r>
            <a:r>
              <a:rPr lang="zh-CN" altLang="en-US" sz="2000" b="1" dirty="0">
                <a:solidFill>
                  <a:srgbClr val="0000CC"/>
                </a:solidFill>
                <a:ea typeface="华文新魏" panose="02010800040101010101" pitchFamily="2" charset="-122"/>
              </a:rPr>
              <a:t>来源、年龄、流动</a:t>
            </a:r>
            <a:r>
              <a:rPr lang="zh-CN" altLang="en-US" sz="2000" b="1" dirty="0" smtClean="0">
                <a:solidFill>
                  <a:srgbClr val="0000CC"/>
                </a:solidFill>
                <a:ea typeface="华文新魏" panose="02010800040101010101" pitchFamily="2" charset="-122"/>
              </a:rPr>
              <a:t>环境等。</a:t>
            </a:r>
            <a:r>
              <a:rPr lang="zh-CN" altLang="en-US" sz="2000" b="1" dirty="0" smtClean="0">
                <a:solidFill>
                  <a:srgbClr val="FF0000"/>
                </a:solidFill>
                <a:ea typeface="华文新魏" panose="02010800040101010101" pitchFamily="2" charset="-122"/>
              </a:rPr>
              <a:t>为井下突（涌）水的补给来源的判识提供判据。</a:t>
            </a:r>
            <a:endParaRPr lang="zh-CN" altLang="en-US" sz="2000" b="1" dirty="0">
              <a:solidFill>
                <a:srgbClr val="FF0000"/>
              </a:solidFill>
              <a:ea typeface="华文新魏" panose="02010800040101010101" pitchFamily="2" charset="-122"/>
            </a:endParaRPr>
          </a:p>
        </p:txBody>
      </p:sp>
      <p:sp>
        <p:nvSpPr>
          <p:cNvPr id="19" name="Text Box 13"/>
          <p:cNvSpPr txBox="1">
            <a:spLocks noChangeArrowheads="1"/>
          </p:cNvSpPr>
          <p:nvPr/>
        </p:nvSpPr>
        <p:spPr bwMode="auto">
          <a:xfrm>
            <a:off x="781096" y="1785926"/>
            <a:ext cx="1441450" cy="847725"/>
          </a:xfrm>
          <a:prstGeom prst="rect">
            <a:avLst/>
          </a:prstGeom>
          <a:noFill/>
          <a:ln w="25400">
            <a:solidFill>
              <a:srgbClr val="FF6600"/>
            </a:solidFill>
            <a:miter lim="800000"/>
          </a:ln>
        </p:spPr>
        <p:txBody>
          <a:bodyPr>
            <a:spAutoFit/>
          </a:bodyPr>
          <a:lstStyle/>
          <a:p>
            <a:pPr>
              <a:spcBef>
                <a:spcPct val="50000"/>
              </a:spcBef>
            </a:pPr>
            <a:r>
              <a:rPr lang="zh-CN" altLang="en-US" sz="2400" b="1">
                <a:solidFill>
                  <a:srgbClr val="0000CC"/>
                </a:solidFill>
                <a:ea typeface="华文新魏" panose="02010800040101010101" pitchFamily="2" charset="-122"/>
              </a:rPr>
              <a:t>天然化学场探测</a:t>
            </a:r>
          </a:p>
        </p:txBody>
      </p:sp>
      <p:sp>
        <p:nvSpPr>
          <p:cNvPr id="21" name="AutoShape 15"/>
          <p:cNvSpPr>
            <a:spLocks noChangeArrowheads="1"/>
          </p:cNvSpPr>
          <p:nvPr/>
        </p:nvSpPr>
        <p:spPr bwMode="auto">
          <a:xfrm>
            <a:off x="2220958" y="2001826"/>
            <a:ext cx="360363" cy="433388"/>
          </a:xfrm>
          <a:prstGeom prst="rightArrow">
            <a:avLst>
              <a:gd name="adj1" fmla="val 50000"/>
              <a:gd name="adj2" fmla="val 25000"/>
            </a:avLst>
          </a:prstGeom>
          <a:solidFill>
            <a:srgbClr val="00FFFF"/>
          </a:solidFill>
          <a:ln w="9525">
            <a:solidFill>
              <a:schemeClr val="tx1"/>
            </a:solidFill>
            <a:miter lim="800000"/>
          </a:ln>
        </p:spPr>
        <p:txBody>
          <a:bodyPr wrap="none" anchor="ctr"/>
          <a:lstStyle/>
          <a:p>
            <a:endParaRPr lang="zh-CN" altLang="en-US"/>
          </a:p>
        </p:txBody>
      </p:sp>
      <p:sp>
        <p:nvSpPr>
          <p:cNvPr id="29" name="内容占位符 2"/>
          <p:cNvSpPr txBox="1"/>
          <p:nvPr>
            <p:custDataLst>
              <p:tags r:id="rId1"/>
            </p:custDataLst>
          </p:nvPr>
        </p:nvSpPr>
        <p:spPr>
          <a:xfrm>
            <a:off x="738149" y="2735230"/>
            <a:ext cx="10429949" cy="765208"/>
          </a:xfrm>
          <a:prstGeom prst="rect">
            <a:avLst/>
          </a:prstGeom>
          <a:solidFill>
            <a:schemeClr val="tx2">
              <a:lumMod val="20000"/>
              <a:lumOff val="80000"/>
            </a:schemeClr>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ct val="50000"/>
              </a:spcBef>
            </a:pPr>
            <a:r>
              <a:rPr kumimoji="1" lang="zh-CN" altLang="en-US" sz="1800" b="1" dirty="0" smtClean="0">
                <a:solidFill>
                  <a:srgbClr val="3333CC"/>
                </a:solidFill>
                <a:latin typeface="黑体" panose="02010609060101010101" pitchFamily="49" charset="-122"/>
                <a:ea typeface="黑体" panose="02010609060101010101" pitchFamily="49" charset="-122"/>
              </a:rPr>
              <a:t>常用的水化学特征分析方法包括</a:t>
            </a:r>
            <a:r>
              <a:rPr kumimoji="1" lang="en-US" altLang="zh-CN" sz="1800" b="1" dirty="0" smtClean="0">
                <a:solidFill>
                  <a:srgbClr val="3333CC"/>
                </a:solidFill>
                <a:latin typeface="Times New Roman" panose="02020603050405020304" pitchFamily="18" charset="0"/>
                <a:ea typeface="黑体" panose="02010609060101010101" pitchFamily="49" charset="-122"/>
              </a:rPr>
              <a:t>Piper</a:t>
            </a:r>
            <a:r>
              <a:rPr kumimoji="1" lang="zh-CN" altLang="en-US" sz="1800" b="1" dirty="0" smtClean="0">
                <a:solidFill>
                  <a:srgbClr val="3333CC"/>
                </a:solidFill>
                <a:latin typeface="黑体" panose="02010609060101010101" pitchFamily="49" charset="-122"/>
                <a:ea typeface="黑体" panose="02010609060101010101" pitchFamily="49" charset="-122"/>
              </a:rPr>
              <a:t>三线图法、聚类分析法、模糊识别法、灰色关联法、神经网络法等，水化学特征分析与突水机理分析相结合，可</a:t>
            </a:r>
            <a:r>
              <a:rPr kumimoji="1" lang="zh-CN" altLang="en-US" sz="1800" b="1" dirty="0" smtClean="0">
                <a:solidFill>
                  <a:srgbClr val="FF0000"/>
                </a:solidFill>
                <a:latin typeface="黑体" panose="02010609060101010101" pitchFamily="49" charset="-122"/>
                <a:ea typeface="黑体" panose="02010609060101010101" pitchFamily="49" charset="-122"/>
              </a:rPr>
              <a:t>实现突水水源快速、准确识别。</a:t>
            </a:r>
            <a:endParaRPr kumimoji="1" lang="en-US" altLang="zh-CN" sz="1800" b="1" dirty="0" smtClean="0">
              <a:solidFill>
                <a:srgbClr val="3333CC"/>
              </a:solidFill>
              <a:latin typeface="黑体" panose="02010609060101010101" pitchFamily="49" charset="-122"/>
              <a:ea typeface="黑体" panose="02010609060101010101" pitchFamily="49" charset="-122"/>
            </a:endParaRPr>
          </a:p>
          <a:p>
            <a:pPr marL="0" indent="0">
              <a:lnSpc>
                <a:spcPct val="125000"/>
              </a:lnSpc>
              <a:spcBef>
                <a:spcPct val="50000"/>
              </a:spcBef>
              <a:buNone/>
            </a:pPr>
            <a:endParaRPr lang="en-US" altLang="zh-CN" sz="2000" dirty="0" smtClean="0">
              <a:latin typeface="黑体" panose="02010609060101010101" pitchFamily="49" charset="-122"/>
              <a:ea typeface="黑体" panose="02010609060101010101" pitchFamily="49" charset="-122"/>
            </a:endParaRPr>
          </a:p>
        </p:txBody>
      </p:sp>
      <p:pic>
        <p:nvPicPr>
          <p:cNvPr id="30" name="图片 29"/>
          <p:cNvPicPr>
            <a:picLocks noChangeAspect="1"/>
          </p:cNvPicPr>
          <p:nvPr>
            <p:custDataLst>
              <p:tags r:id="rId2"/>
            </p:custDataLst>
          </p:nvPr>
        </p:nvPicPr>
        <p:blipFill>
          <a:blip r:embed="rId14" cstate="print"/>
          <a:srcRect r="4878"/>
          <a:stretch>
            <a:fillRect/>
          </a:stretch>
        </p:blipFill>
        <p:spPr>
          <a:xfrm>
            <a:off x="238084" y="3611122"/>
            <a:ext cx="2248152" cy="1928826"/>
          </a:xfrm>
          <a:prstGeom prst="rect">
            <a:avLst/>
          </a:prstGeom>
          <a:ln>
            <a:solidFill>
              <a:schemeClr val="accent1"/>
            </a:solidFill>
          </a:ln>
        </p:spPr>
      </p:pic>
      <p:sp>
        <p:nvSpPr>
          <p:cNvPr id="31" name="矩形 1"/>
          <p:cNvSpPr>
            <a:spLocks noChangeArrowheads="1"/>
          </p:cNvSpPr>
          <p:nvPr>
            <p:custDataLst>
              <p:tags r:id="rId3"/>
            </p:custDataLst>
          </p:nvPr>
        </p:nvSpPr>
        <p:spPr bwMode="auto">
          <a:xfrm>
            <a:off x="738150" y="5537244"/>
            <a:ext cx="1326004" cy="338554"/>
          </a:xfrm>
          <a:prstGeom prst="rect">
            <a:avLst/>
          </a:prstGeom>
          <a:noFill/>
          <a:ln w="9525">
            <a:noFill/>
            <a:miter lim="800000"/>
          </a:ln>
        </p:spPr>
        <p:txBody>
          <a:bodyPr wrap="none">
            <a:spAutoFit/>
          </a:bodyPr>
          <a:lstStyle/>
          <a:p>
            <a:pPr algn="l"/>
            <a:r>
              <a:rPr kumimoji="1" lang="en-US" altLang="zh-CN" sz="1600" b="1" dirty="0" smtClean="0">
                <a:solidFill>
                  <a:schemeClr val="tx1"/>
                </a:solidFill>
                <a:latin typeface="黑体" panose="02010609060101010101" pitchFamily="49" charset="-122"/>
                <a:ea typeface="黑体" panose="02010609060101010101" pitchFamily="49" charset="-122"/>
                <a:sym typeface="+mn-ea"/>
              </a:rPr>
              <a:t>Piper</a:t>
            </a:r>
            <a:r>
              <a:rPr kumimoji="1" lang="zh-CN" altLang="en-US" sz="1600" b="1" dirty="0" smtClean="0">
                <a:solidFill>
                  <a:schemeClr val="tx1"/>
                </a:solidFill>
                <a:latin typeface="黑体" panose="02010609060101010101" pitchFamily="49" charset="-122"/>
                <a:ea typeface="黑体" panose="02010609060101010101" pitchFamily="49" charset="-122"/>
                <a:sym typeface="+mn-ea"/>
              </a:rPr>
              <a:t>三线图</a:t>
            </a:r>
          </a:p>
        </p:txBody>
      </p:sp>
      <p:pic>
        <p:nvPicPr>
          <p:cNvPr id="32" name="图片 31"/>
          <p:cNvPicPr>
            <a:picLocks noChangeAspect="1"/>
          </p:cNvPicPr>
          <p:nvPr>
            <p:custDataLst>
              <p:tags r:id="rId4"/>
            </p:custDataLst>
          </p:nvPr>
        </p:nvPicPr>
        <p:blipFill>
          <a:blip r:embed="rId15"/>
          <a:stretch>
            <a:fillRect/>
          </a:stretch>
        </p:blipFill>
        <p:spPr>
          <a:xfrm>
            <a:off x="4935972" y="3611122"/>
            <a:ext cx="2151383" cy="1928826"/>
          </a:xfrm>
          <a:prstGeom prst="rect">
            <a:avLst/>
          </a:prstGeom>
          <a:ln>
            <a:solidFill>
              <a:schemeClr val="accent1"/>
            </a:solidFill>
          </a:ln>
        </p:spPr>
      </p:pic>
      <p:sp>
        <p:nvSpPr>
          <p:cNvPr id="33" name="矩形 1"/>
          <p:cNvSpPr>
            <a:spLocks noChangeArrowheads="1"/>
          </p:cNvSpPr>
          <p:nvPr>
            <p:custDataLst>
              <p:tags r:id="rId5"/>
            </p:custDataLst>
          </p:nvPr>
        </p:nvSpPr>
        <p:spPr bwMode="auto">
          <a:xfrm>
            <a:off x="5232621" y="5539948"/>
            <a:ext cx="1632178" cy="338554"/>
          </a:xfrm>
          <a:prstGeom prst="rect">
            <a:avLst/>
          </a:prstGeom>
          <a:noFill/>
          <a:ln w="9525">
            <a:noFill/>
            <a:miter lim="800000"/>
          </a:ln>
        </p:spPr>
        <p:txBody>
          <a:bodyPr wrap="none">
            <a:spAutoFit/>
          </a:bodyPr>
          <a:lstStyle/>
          <a:p>
            <a:pPr algn="l"/>
            <a:r>
              <a:rPr kumimoji="1" lang="zh-CN" sz="1600" b="1" dirty="0" smtClean="0">
                <a:solidFill>
                  <a:schemeClr val="tx1"/>
                </a:solidFill>
                <a:latin typeface="Times New Roman" panose="02020603050405020304" pitchFamily="18" charset="0"/>
                <a:ea typeface="黑体" panose="02010609060101010101" pitchFamily="49" charset="-122"/>
                <a:sym typeface="+mn-ea"/>
              </a:rPr>
              <a:t>聚类分析树状图</a:t>
            </a:r>
            <a:endParaRPr kumimoji="1" lang="zh-CN" sz="1600" b="1" dirty="0" smtClean="0">
              <a:solidFill>
                <a:schemeClr val="tx1"/>
              </a:solidFill>
              <a:latin typeface="黑体" panose="02010609060101010101" pitchFamily="49" charset="-122"/>
              <a:ea typeface="黑体" panose="02010609060101010101" pitchFamily="49" charset="-122"/>
              <a:sym typeface="+mn-ea"/>
            </a:endParaRPr>
          </a:p>
        </p:txBody>
      </p:sp>
      <p:pic>
        <p:nvPicPr>
          <p:cNvPr id="34" name="图片 33"/>
          <p:cNvPicPr>
            <a:picLocks noChangeAspect="1"/>
          </p:cNvPicPr>
          <p:nvPr>
            <p:custDataLst>
              <p:tags r:id="rId6"/>
            </p:custDataLst>
          </p:nvPr>
        </p:nvPicPr>
        <p:blipFill>
          <a:blip r:embed="rId16" cstate="print"/>
          <a:stretch>
            <a:fillRect/>
          </a:stretch>
        </p:blipFill>
        <p:spPr>
          <a:xfrm>
            <a:off x="2540576" y="3611121"/>
            <a:ext cx="2357454" cy="1928827"/>
          </a:xfrm>
          <a:prstGeom prst="rect">
            <a:avLst/>
          </a:prstGeom>
          <a:ln>
            <a:solidFill>
              <a:schemeClr val="accent1"/>
            </a:solidFill>
          </a:ln>
        </p:spPr>
      </p:pic>
      <p:sp>
        <p:nvSpPr>
          <p:cNvPr id="35" name="矩形 1"/>
          <p:cNvSpPr>
            <a:spLocks noChangeArrowheads="1"/>
          </p:cNvSpPr>
          <p:nvPr>
            <p:custDataLst>
              <p:tags r:id="rId7"/>
            </p:custDataLst>
          </p:nvPr>
        </p:nvSpPr>
        <p:spPr bwMode="auto">
          <a:xfrm>
            <a:off x="2727731" y="5558584"/>
            <a:ext cx="1741182" cy="338554"/>
          </a:xfrm>
          <a:prstGeom prst="rect">
            <a:avLst/>
          </a:prstGeom>
          <a:noFill/>
          <a:ln w="9525">
            <a:noFill/>
            <a:miter lim="800000"/>
          </a:ln>
        </p:spPr>
        <p:txBody>
          <a:bodyPr wrap="none">
            <a:spAutoFit/>
          </a:bodyPr>
          <a:lstStyle/>
          <a:p>
            <a:pPr algn="l"/>
            <a:r>
              <a:rPr kumimoji="1" lang="en-US" altLang="zh-CN" sz="1600" b="1" dirty="0" smtClean="0">
                <a:solidFill>
                  <a:schemeClr val="tx1"/>
                </a:solidFill>
                <a:latin typeface="黑体" panose="02010609060101010101" pitchFamily="49" charset="-122"/>
                <a:ea typeface="黑体" panose="02010609060101010101" pitchFamily="49" charset="-122"/>
                <a:sym typeface="+mn-ea"/>
              </a:rPr>
              <a:t>PCA-MLP</a:t>
            </a:r>
            <a:r>
              <a:rPr kumimoji="1" lang="zh-CN" altLang="en-US" sz="1600" b="1" dirty="0" smtClean="0">
                <a:solidFill>
                  <a:schemeClr val="tx1"/>
                </a:solidFill>
                <a:latin typeface="黑体" panose="02010609060101010101" pitchFamily="49" charset="-122"/>
                <a:ea typeface="黑体" panose="02010609060101010101" pitchFamily="49" charset="-122"/>
                <a:sym typeface="+mn-ea"/>
              </a:rPr>
              <a:t>神经网络</a:t>
            </a:r>
          </a:p>
        </p:txBody>
      </p:sp>
      <p:pic>
        <p:nvPicPr>
          <p:cNvPr id="14" name="图片 2"/>
          <p:cNvPicPr>
            <a:picLocks noChangeAspect="1"/>
          </p:cNvPicPr>
          <p:nvPr>
            <p:custDataLst>
              <p:tags r:id="rId8"/>
            </p:custDataLst>
          </p:nvPr>
        </p:nvPicPr>
        <p:blipFill>
          <a:blip r:embed="rId17"/>
          <a:srcRect/>
          <a:stretch>
            <a:fillRect/>
          </a:stretch>
        </p:blipFill>
        <p:spPr bwMode="auto">
          <a:xfrm>
            <a:off x="7150551" y="3592486"/>
            <a:ext cx="2214578" cy="1928826"/>
          </a:xfrm>
          <a:prstGeom prst="rect">
            <a:avLst/>
          </a:prstGeom>
          <a:noFill/>
          <a:ln w="9525">
            <a:solidFill>
              <a:schemeClr val="accent1"/>
            </a:solidFill>
            <a:miter lim="800000"/>
            <a:headEnd/>
            <a:tailEnd/>
          </a:ln>
        </p:spPr>
      </p:pic>
      <p:sp>
        <p:nvSpPr>
          <p:cNvPr id="20" name="矩形 1"/>
          <p:cNvSpPr>
            <a:spLocks noChangeArrowheads="1"/>
          </p:cNvSpPr>
          <p:nvPr>
            <p:custDataLst>
              <p:tags r:id="rId9"/>
            </p:custDataLst>
          </p:nvPr>
        </p:nvSpPr>
        <p:spPr bwMode="auto">
          <a:xfrm>
            <a:off x="7048676" y="5521312"/>
            <a:ext cx="2459328" cy="338554"/>
          </a:xfrm>
          <a:prstGeom prst="rect">
            <a:avLst/>
          </a:prstGeom>
          <a:noFill/>
          <a:ln w="9525">
            <a:noFill/>
            <a:miter lim="800000"/>
          </a:ln>
        </p:spPr>
        <p:txBody>
          <a:bodyPr wrap="none">
            <a:spAutoFit/>
          </a:bodyPr>
          <a:lstStyle/>
          <a:p>
            <a:pPr algn="l"/>
            <a:r>
              <a:rPr kumimoji="1" lang="zh-CN" altLang="en-US" sz="1600" b="1" dirty="0" smtClean="0">
                <a:solidFill>
                  <a:schemeClr val="tx1"/>
                </a:solidFill>
                <a:latin typeface="黑体" panose="02010609060101010101" pitchFamily="49" charset="-122"/>
                <a:ea typeface="黑体" panose="02010609060101010101" pitchFamily="49" charset="-122"/>
                <a:sym typeface="+mn-ea"/>
              </a:rPr>
              <a:t>矿井充水水源快速识别仪</a:t>
            </a:r>
            <a:endParaRPr kumimoji="1" lang="zh-CN" sz="1600" b="1" dirty="0" smtClean="0">
              <a:solidFill>
                <a:schemeClr val="tx1"/>
              </a:solidFill>
              <a:latin typeface="黑体" panose="02010609060101010101" pitchFamily="49" charset="-122"/>
              <a:ea typeface="黑体" panose="02010609060101010101" pitchFamily="49" charset="-122"/>
              <a:sym typeface="+mn-ea"/>
            </a:endParaRPr>
          </a:p>
        </p:txBody>
      </p:sp>
      <p:pic>
        <p:nvPicPr>
          <p:cNvPr id="164865" name="Picture 1"/>
          <p:cNvPicPr>
            <a:picLocks noChangeAspect="1" noChangeArrowheads="1"/>
          </p:cNvPicPr>
          <p:nvPr/>
        </p:nvPicPr>
        <p:blipFill>
          <a:blip r:embed="rId18"/>
          <a:srcRect/>
          <a:stretch>
            <a:fillRect/>
          </a:stretch>
        </p:blipFill>
        <p:spPr bwMode="auto">
          <a:xfrm>
            <a:off x="9436567" y="3592486"/>
            <a:ext cx="2201349" cy="1928826"/>
          </a:xfrm>
          <a:prstGeom prst="rect">
            <a:avLst/>
          </a:prstGeom>
          <a:noFill/>
          <a:ln w="6350">
            <a:solidFill>
              <a:schemeClr val="accent1"/>
            </a:solidFill>
            <a:miter lim="800000"/>
            <a:headEnd/>
            <a:tailEnd/>
          </a:ln>
          <a:effectLst/>
        </p:spPr>
      </p:pic>
      <p:sp>
        <p:nvSpPr>
          <p:cNvPr id="22" name="矩形 1"/>
          <p:cNvSpPr>
            <a:spLocks noChangeArrowheads="1"/>
          </p:cNvSpPr>
          <p:nvPr>
            <p:custDataLst>
              <p:tags r:id="rId10"/>
            </p:custDataLst>
          </p:nvPr>
        </p:nvSpPr>
        <p:spPr bwMode="auto">
          <a:xfrm>
            <a:off x="9793756" y="5523448"/>
            <a:ext cx="1632178" cy="338554"/>
          </a:xfrm>
          <a:prstGeom prst="rect">
            <a:avLst/>
          </a:prstGeom>
          <a:noFill/>
          <a:ln w="9525">
            <a:noFill/>
            <a:miter lim="800000"/>
          </a:ln>
        </p:spPr>
        <p:txBody>
          <a:bodyPr wrap="none">
            <a:spAutoFit/>
          </a:bodyPr>
          <a:lstStyle/>
          <a:p>
            <a:pPr algn="l"/>
            <a:r>
              <a:rPr kumimoji="1" lang="zh-CN" altLang="en-US" sz="1600" b="1" dirty="0" smtClean="0">
                <a:solidFill>
                  <a:schemeClr val="tx1"/>
                </a:solidFill>
                <a:latin typeface="黑体" panose="02010609060101010101" pitchFamily="49" charset="-122"/>
                <a:ea typeface="黑体" panose="02010609060101010101" pitchFamily="49" charset="-122"/>
                <a:sym typeface="+mn-ea"/>
              </a:rPr>
              <a:t>矿用水质分析仪</a:t>
            </a:r>
            <a:endParaRPr kumimoji="1" lang="zh-CN" sz="1600" b="1" dirty="0" smtClean="0">
              <a:solidFill>
                <a:schemeClr val="tx1"/>
              </a:solidFill>
              <a:latin typeface="黑体" panose="02010609060101010101" pitchFamily="49" charset="-122"/>
              <a:ea typeface="黑体" panose="02010609060101010101" pitchFamily="49" charset="-122"/>
              <a:sym typeface="+mn-ea"/>
            </a:endParaRPr>
          </a:p>
        </p:txBody>
      </p:sp>
      <p:sp>
        <p:nvSpPr>
          <p:cNvPr id="23" name="内容占位符 2"/>
          <p:cNvSpPr txBox="1"/>
          <p:nvPr>
            <p:custDataLst>
              <p:tags r:id="rId11"/>
            </p:custDataLst>
          </p:nvPr>
        </p:nvSpPr>
        <p:spPr>
          <a:xfrm>
            <a:off x="809587" y="6021378"/>
            <a:ext cx="10429949" cy="710246"/>
          </a:xfrm>
          <a:prstGeom prst="rect">
            <a:avLst/>
          </a:prstGeom>
          <a:solidFill>
            <a:schemeClr val="tx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25000"/>
              </a:lnSpc>
              <a:spcBef>
                <a:spcPts val="0"/>
              </a:spcBef>
              <a:buNone/>
            </a:pPr>
            <a:r>
              <a:rPr kumimoji="1" lang="zh-CN" altLang="en-US" sz="1800" b="1" dirty="0" smtClean="0">
                <a:solidFill>
                  <a:srgbClr val="0070C0"/>
                </a:solidFill>
                <a:latin typeface="黑体" panose="02010609060101010101" pitchFamily="49" charset="-122"/>
                <a:ea typeface="黑体" panose="02010609060101010101" pitchFamily="49" charset="-122"/>
              </a:rPr>
              <a:t>可实现井下现场快速水质全分析：测定各阴离子、阳离子、</a:t>
            </a:r>
            <a:r>
              <a:rPr kumimoji="1" lang="en-US" altLang="zh-CN" sz="1800" b="1" dirty="0" smtClean="0">
                <a:solidFill>
                  <a:srgbClr val="0070C0"/>
                </a:solidFill>
                <a:latin typeface="黑体" panose="02010609060101010101" pitchFamily="49" charset="-122"/>
                <a:ea typeface="黑体" panose="02010609060101010101" pitchFamily="49" charset="-122"/>
              </a:rPr>
              <a:t>Ph </a:t>
            </a:r>
            <a:r>
              <a:rPr kumimoji="1" lang="zh-CN" altLang="en-US" sz="1800" b="1" dirty="0" smtClean="0">
                <a:solidFill>
                  <a:srgbClr val="0070C0"/>
                </a:solidFill>
                <a:latin typeface="黑体" panose="02010609060101010101" pitchFamily="49" charset="-122"/>
                <a:ea typeface="黑体" panose="02010609060101010101" pitchFamily="49" charset="-122"/>
              </a:rPr>
              <a:t>值、矿化度、硬度、碱度、氧化还原电位等</a:t>
            </a:r>
            <a:r>
              <a:rPr kumimoji="1" lang="en-US" altLang="zh-CN" sz="1800" b="1" dirty="0" smtClean="0">
                <a:solidFill>
                  <a:srgbClr val="0070C0"/>
                </a:solidFill>
                <a:latin typeface="黑体" panose="02010609060101010101" pitchFamily="49" charset="-122"/>
                <a:ea typeface="黑体" panose="02010609060101010101" pitchFamily="49" charset="-122"/>
              </a:rPr>
              <a:t>40</a:t>
            </a:r>
            <a:r>
              <a:rPr kumimoji="1" lang="zh-CN" altLang="en-US" sz="1800" b="1" dirty="0" smtClean="0">
                <a:solidFill>
                  <a:srgbClr val="0070C0"/>
                </a:solidFill>
                <a:latin typeface="黑体" panose="02010609060101010101" pitchFamily="49" charset="-122"/>
                <a:ea typeface="黑体" panose="02010609060101010101" pitchFamily="49" charset="-122"/>
              </a:rPr>
              <a:t>多种参数，是实施矿井井下突（涌）水补给来源快速、简便判识的一种有效手段。</a:t>
            </a:r>
            <a:endParaRPr lang="en-US" altLang="zh-CN" sz="2000" dirty="0" smtClean="0">
              <a:solidFill>
                <a:srgbClr val="0070C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Grp="1" noChangeArrowheads="1"/>
          </p:cNvSpPr>
          <p:nvPr>
            <p:ph type="body" sz="quarter" idx="14"/>
          </p:nvPr>
        </p:nvSpPr>
        <p:spPr bwMode="auto">
          <a:xfrm>
            <a:off x="766762" y="1308848"/>
            <a:ext cx="3829040"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1</a:t>
            </a:r>
            <a:r>
              <a:rPr kumimoji="1" lang="zh-CN" altLang="en-US" b="1" dirty="0" smtClean="0">
                <a:solidFill>
                  <a:srgbClr val="FF0000"/>
                </a:solidFill>
                <a:latin typeface="黑体" panose="02010609060101010101" pitchFamily="49" charset="-122"/>
                <a:ea typeface="黑体" panose="02010609060101010101" pitchFamily="49" charset="-122"/>
              </a:rPr>
              <a:t>）水文地球化学探测技术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3.2 </a:t>
            </a:r>
            <a:r>
              <a:rPr lang="zh-CN" altLang="en-US" sz="3200" b="1" dirty="0" smtClean="0">
                <a:latin typeface="微软雅黑" panose="020B0503020204020204" pitchFamily="34" charset="-122"/>
                <a:ea typeface="微软雅黑" panose="020B0503020204020204" pitchFamily="34" charset="-122"/>
              </a:rPr>
              <a:t>非煤矿山水害探测新技术</a:t>
            </a:r>
            <a:endParaRPr lang="zh-CN" altLang="en-US" sz="3200" b="1" dirty="0">
              <a:latin typeface="微软雅黑" panose="020B0503020204020204" pitchFamily="34" charset="-122"/>
              <a:ea typeface="微软雅黑" panose="020B0503020204020204" pitchFamily="34" charset="-122"/>
            </a:endParaRPr>
          </a:p>
        </p:txBody>
      </p:sp>
      <p:sp>
        <p:nvSpPr>
          <p:cNvPr id="18" name="Text Box 12"/>
          <p:cNvSpPr txBox="1">
            <a:spLocks noChangeArrowheads="1"/>
          </p:cNvSpPr>
          <p:nvPr/>
        </p:nvSpPr>
        <p:spPr bwMode="auto">
          <a:xfrm>
            <a:off x="2581321" y="1873389"/>
            <a:ext cx="8515339" cy="707886"/>
          </a:xfrm>
          <a:prstGeom prst="rect">
            <a:avLst/>
          </a:prstGeom>
          <a:noFill/>
          <a:ln w="25400">
            <a:solidFill>
              <a:srgbClr val="0000FF"/>
            </a:solidFill>
            <a:miter lim="800000"/>
          </a:ln>
        </p:spPr>
        <p:txBody>
          <a:bodyPr wrap="square">
            <a:spAutoFit/>
          </a:bodyPr>
          <a:lstStyle/>
          <a:p>
            <a:pPr>
              <a:spcBef>
                <a:spcPct val="50000"/>
              </a:spcBef>
            </a:pPr>
            <a:r>
              <a:rPr lang="zh-CN" altLang="en-US" sz="2000" b="1" dirty="0" smtClean="0">
                <a:solidFill>
                  <a:srgbClr val="333399"/>
                </a:solidFill>
                <a:latin typeface="华文新魏" panose="02010800040101010101" pitchFamily="2" charset="-122"/>
                <a:ea typeface="华文新魏" panose="02010800040101010101" pitchFamily="2" charset="-122"/>
              </a:rPr>
              <a:t>通过地面钻孔将溶解后的示踪剂投放至目标含水层，溶解于水中的示踪剂在天然或者人工流场的作用下随地下水流进行运移和浓度扩散。</a:t>
            </a:r>
            <a:endParaRPr lang="zh-CN" altLang="en-US" sz="2000" b="1" dirty="0">
              <a:solidFill>
                <a:srgbClr val="333399"/>
              </a:solidFill>
              <a:latin typeface="华文新魏" panose="02010800040101010101" pitchFamily="2" charset="-122"/>
              <a:ea typeface="华文新魏" panose="02010800040101010101" pitchFamily="2" charset="-122"/>
            </a:endParaRPr>
          </a:p>
        </p:txBody>
      </p:sp>
      <p:sp>
        <p:nvSpPr>
          <p:cNvPr id="19" name="Text Box 13"/>
          <p:cNvSpPr txBox="1">
            <a:spLocks noChangeArrowheads="1"/>
          </p:cNvSpPr>
          <p:nvPr/>
        </p:nvSpPr>
        <p:spPr bwMode="auto">
          <a:xfrm>
            <a:off x="781096" y="1795457"/>
            <a:ext cx="1441450" cy="847725"/>
          </a:xfrm>
          <a:prstGeom prst="rect">
            <a:avLst/>
          </a:prstGeom>
          <a:noFill/>
          <a:ln w="25400">
            <a:solidFill>
              <a:srgbClr val="FF6600"/>
            </a:solidFill>
            <a:miter lim="800000"/>
          </a:ln>
        </p:spPr>
        <p:txBody>
          <a:bodyPr>
            <a:spAutoFit/>
          </a:bodyPr>
          <a:lstStyle/>
          <a:p>
            <a:pPr>
              <a:spcBef>
                <a:spcPct val="50000"/>
              </a:spcBef>
            </a:pPr>
            <a:r>
              <a:rPr lang="zh-CN" altLang="en-US" sz="2400" b="1" dirty="0" smtClean="0">
                <a:solidFill>
                  <a:srgbClr val="0000CC"/>
                </a:solidFill>
                <a:ea typeface="华文新魏" panose="02010800040101010101" pitchFamily="2" charset="-122"/>
              </a:rPr>
              <a:t>人工化学场探测</a:t>
            </a:r>
            <a:endParaRPr lang="zh-CN" altLang="en-US" sz="2400" b="1" dirty="0">
              <a:solidFill>
                <a:srgbClr val="0000CC"/>
              </a:solidFill>
              <a:ea typeface="华文新魏" panose="02010800040101010101" pitchFamily="2" charset="-122"/>
            </a:endParaRPr>
          </a:p>
        </p:txBody>
      </p:sp>
      <p:sp>
        <p:nvSpPr>
          <p:cNvPr id="21" name="AutoShape 15"/>
          <p:cNvSpPr>
            <a:spLocks noChangeArrowheads="1"/>
          </p:cNvSpPr>
          <p:nvPr/>
        </p:nvSpPr>
        <p:spPr bwMode="auto">
          <a:xfrm>
            <a:off x="2220958" y="2011357"/>
            <a:ext cx="360363" cy="433388"/>
          </a:xfrm>
          <a:prstGeom prst="rightArrow">
            <a:avLst>
              <a:gd name="adj1" fmla="val 50000"/>
              <a:gd name="adj2" fmla="val 25000"/>
            </a:avLst>
          </a:prstGeom>
          <a:solidFill>
            <a:srgbClr val="00FFFF"/>
          </a:solidFill>
          <a:ln w="9525">
            <a:solidFill>
              <a:schemeClr val="tx1"/>
            </a:solidFill>
            <a:miter lim="800000"/>
          </a:ln>
        </p:spPr>
        <p:txBody>
          <a:bodyPr wrap="none" anchor="ctr"/>
          <a:lstStyle/>
          <a:p>
            <a:endParaRPr lang="zh-CN" altLang="en-US"/>
          </a:p>
        </p:txBody>
      </p:sp>
      <p:sp>
        <p:nvSpPr>
          <p:cNvPr id="29" name="内容占位符 2"/>
          <p:cNvSpPr txBox="1"/>
          <p:nvPr>
            <p:custDataLst>
              <p:tags r:id="rId1"/>
            </p:custDataLst>
          </p:nvPr>
        </p:nvSpPr>
        <p:spPr>
          <a:xfrm>
            <a:off x="738150" y="2718754"/>
            <a:ext cx="10429949" cy="781684"/>
          </a:xfrm>
          <a:prstGeom prst="rect">
            <a:avLst/>
          </a:prstGeom>
          <a:solidFill>
            <a:schemeClr val="tx2">
              <a:lumMod val="20000"/>
              <a:lumOff val="80000"/>
            </a:schemeClr>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ct val="50000"/>
              </a:spcBef>
            </a:pPr>
            <a:r>
              <a:rPr kumimoji="1" lang="zh-CN" altLang="en-US" sz="1800" b="1" dirty="0" smtClean="0">
                <a:solidFill>
                  <a:srgbClr val="3333CC"/>
                </a:solidFill>
                <a:ea typeface="黑体" panose="02010609060101010101" pitchFamily="49" charset="-122"/>
              </a:rPr>
              <a:t>该方法在</a:t>
            </a:r>
            <a:r>
              <a:rPr kumimoji="1" lang="zh-CN" altLang="en-US" sz="1800" b="1" dirty="0" smtClean="0">
                <a:solidFill>
                  <a:srgbClr val="FF0000"/>
                </a:solidFill>
                <a:ea typeface="黑体" panose="02010609060101010101" pitchFamily="49" charset="-122"/>
              </a:rPr>
              <a:t>确定地下河流系统、含水介质特性、测定地下水的流速与流向、查明岩溶地下水渗漏、岩溶管道发育与分布情况</a:t>
            </a:r>
            <a:r>
              <a:rPr kumimoji="1" lang="zh-CN" altLang="en-US" sz="1800" b="1" dirty="0" smtClean="0">
                <a:solidFill>
                  <a:srgbClr val="3333CC"/>
                </a:solidFill>
                <a:ea typeface="黑体" panose="02010609060101010101" pitchFamily="49" charset="-122"/>
              </a:rPr>
              <a:t>等领域广泛应用，常用的示踪试验有荧光素钠、罗丹明、荧光增白剂等</a:t>
            </a:r>
            <a:r>
              <a:rPr kumimoji="1" lang="zh-CN" altLang="en-US" sz="2000" b="1" dirty="0" smtClean="0">
                <a:solidFill>
                  <a:srgbClr val="3333CC"/>
                </a:solidFill>
                <a:ea typeface="黑体" panose="02010609060101010101" pitchFamily="49" charset="-122"/>
              </a:rPr>
              <a:t>。</a:t>
            </a:r>
            <a:endParaRPr lang="en-US" altLang="zh-CN" sz="2000" dirty="0" smtClean="0">
              <a:latin typeface="黑体" panose="02010609060101010101" pitchFamily="49" charset="-122"/>
              <a:ea typeface="黑体" panose="02010609060101010101" pitchFamily="49" charset="-122"/>
            </a:endParaRPr>
          </a:p>
        </p:txBody>
      </p:sp>
      <p:sp>
        <p:nvSpPr>
          <p:cNvPr id="31" name="矩形 1"/>
          <p:cNvSpPr>
            <a:spLocks noChangeArrowheads="1"/>
          </p:cNvSpPr>
          <p:nvPr>
            <p:custDataLst>
              <p:tags r:id="rId2"/>
            </p:custDataLst>
          </p:nvPr>
        </p:nvSpPr>
        <p:spPr bwMode="auto">
          <a:xfrm>
            <a:off x="399383" y="5572140"/>
            <a:ext cx="1838965" cy="338554"/>
          </a:xfrm>
          <a:prstGeom prst="rect">
            <a:avLst/>
          </a:prstGeom>
          <a:noFill/>
          <a:ln w="9525">
            <a:noFill/>
            <a:miter lim="800000"/>
          </a:ln>
        </p:spPr>
        <p:txBody>
          <a:bodyPr wrap="none">
            <a:spAutoFit/>
          </a:bodyPr>
          <a:lstStyle/>
          <a:p>
            <a:r>
              <a:rPr lang="zh-CN" altLang="en-US" sz="1600" b="1" dirty="0" smtClean="0">
                <a:latin typeface="黑体" panose="02010609060101010101" pitchFamily="49" charset="-122"/>
                <a:ea typeface="黑体" panose="02010609060101010101" pitchFamily="49" charset="-122"/>
              </a:rPr>
              <a:t>野外地下水示踪仪</a:t>
            </a:r>
            <a:endParaRPr kumimoji="1" lang="zh-CN" altLang="en-US" sz="1600" b="1" dirty="0" smtClean="0">
              <a:solidFill>
                <a:schemeClr val="tx1"/>
              </a:solidFill>
              <a:latin typeface="黑体" panose="02010609060101010101" pitchFamily="49" charset="-122"/>
              <a:ea typeface="黑体" panose="02010609060101010101" pitchFamily="49" charset="-122"/>
              <a:sym typeface="+mn-ea"/>
            </a:endParaRPr>
          </a:p>
        </p:txBody>
      </p:sp>
      <p:sp>
        <p:nvSpPr>
          <p:cNvPr id="33" name="矩形 1"/>
          <p:cNvSpPr>
            <a:spLocks noChangeArrowheads="1"/>
          </p:cNvSpPr>
          <p:nvPr>
            <p:custDataLst>
              <p:tags r:id="rId3"/>
            </p:custDataLst>
          </p:nvPr>
        </p:nvSpPr>
        <p:spPr bwMode="auto">
          <a:xfrm>
            <a:off x="5238744" y="5572140"/>
            <a:ext cx="1632178" cy="338554"/>
          </a:xfrm>
          <a:prstGeom prst="rect">
            <a:avLst/>
          </a:prstGeom>
          <a:noFill/>
          <a:ln w="9525">
            <a:noFill/>
            <a:miter lim="800000"/>
          </a:ln>
        </p:spPr>
        <p:txBody>
          <a:bodyPr wrap="none">
            <a:spAutoFit/>
          </a:bodyPr>
          <a:lstStyle/>
          <a:p>
            <a:pPr algn="l"/>
            <a:r>
              <a:rPr kumimoji="1" lang="zh-CN" altLang="en-US" sz="1600" b="1" dirty="0" smtClean="0">
                <a:solidFill>
                  <a:schemeClr val="tx1"/>
                </a:solidFill>
                <a:latin typeface="黑体" panose="02010609060101010101" pitchFamily="49" charset="-122"/>
                <a:ea typeface="黑体" panose="02010609060101010101" pitchFamily="49" charset="-122"/>
                <a:sym typeface="+mn-ea"/>
              </a:rPr>
              <a:t>示踪剂投放现场</a:t>
            </a:r>
            <a:endParaRPr kumimoji="1" lang="zh-CN" sz="1600" b="1" dirty="0" smtClean="0">
              <a:solidFill>
                <a:schemeClr val="tx1"/>
              </a:solidFill>
              <a:latin typeface="黑体" panose="02010609060101010101" pitchFamily="49" charset="-122"/>
              <a:ea typeface="黑体" panose="02010609060101010101" pitchFamily="49" charset="-122"/>
              <a:sym typeface="+mn-ea"/>
            </a:endParaRPr>
          </a:p>
        </p:txBody>
      </p:sp>
      <p:sp>
        <p:nvSpPr>
          <p:cNvPr id="35" name="矩形 1"/>
          <p:cNvSpPr>
            <a:spLocks noChangeArrowheads="1"/>
          </p:cNvSpPr>
          <p:nvPr>
            <p:custDataLst>
              <p:tags r:id="rId4"/>
            </p:custDataLst>
          </p:nvPr>
        </p:nvSpPr>
        <p:spPr bwMode="auto">
          <a:xfrm>
            <a:off x="2764363" y="5572140"/>
            <a:ext cx="2045753" cy="338554"/>
          </a:xfrm>
          <a:prstGeom prst="rect">
            <a:avLst/>
          </a:prstGeom>
          <a:noFill/>
          <a:ln w="9525">
            <a:noFill/>
            <a:miter lim="800000"/>
          </a:ln>
        </p:spPr>
        <p:txBody>
          <a:bodyPr wrap="none">
            <a:spAutoFit/>
          </a:bodyPr>
          <a:lstStyle/>
          <a:p>
            <a:pPr algn="l"/>
            <a:r>
              <a:rPr kumimoji="1" lang="zh-CN" altLang="en-US" sz="1600" b="1" dirty="0" smtClean="0">
                <a:solidFill>
                  <a:schemeClr val="tx1"/>
                </a:solidFill>
                <a:latin typeface="Times New Roman" panose="02020603050405020304" pitchFamily="18" charset="0"/>
                <a:ea typeface="黑体" panose="02010609060101010101" pitchFamily="49" charset="-122"/>
                <a:sym typeface="+mn-ea"/>
              </a:rPr>
              <a:t>地下水电导率检测仪</a:t>
            </a:r>
          </a:p>
        </p:txBody>
      </p:sp>
      <p:sp>
        <p:nvSpPr>
          <p:cNvPr id="20" name="矩形 1"/>
          <p:cNvSpPr>
            <a:spLocks noChangeArrowheads="1"/>
          </p:cNvSpPr>
          <p:nvPr>
            <p:custDataLst>
              <p:tags r:id="rId5"/>
            </p:custDataLst>
          </p:nvPr>
        </p:nvSpPr>
        <p:spPr bwMode="auto">
          <a:xfrm>
            <a:off x="7438081" y="5590776"/>
            <a:ext cx="2045753" cy="338554"/>
          </a:xfrm>
          <a:prstGeom prst="rect">
            <a:avLst/>
          </a:prstGeom>
          <a:noFill/>
          <a:ln w="9525">
            <a:noFill/>
            <a:miter lim="800000"/>
          </a:ln>
        </p:spPr>
        <p:txBody>
          <a:bodyPr wrap="none">
            <a:spAutoFit/>
          </a:bodyPr>
          <a:lstStyle/>
          <a:p>
            <a:pPr algn="l"/>
            <a:r>
              <a:rPr kumimoji="1" lang="zh-CN" altLang="en-US" sz="1600" b="1" dirty="0" smtClean="0">
                <a:solidFill>
                  <a:schemeClr val="tx1"/>
                </a:solidFill>
                <a:latin typeface="黑体" panose="02010609060101010101" pitchFamily="49" charset="-122"/>
                <a:ea typeface="黑体" panose="02010609060101010101" pitchFamily="49" charset="-122"/>
                <a:sym typeface="+mn-ea"/>
              </a:rPr>
              <a:t>荧光剂动态变化曲线</a:t>
            </a:r>
            <a:endParaRPr kumimoji="1" lang="zh-CN" sz="1600" b="1" dirty="0" smtClean="0">
              <a:solidFill>
                <a:schemeClr val="tx1"/>
              </a:solidFill>
              <a:latin typeface="黑体" panose="02010609060101010101" pitchFamily="49" charset="-122"/>
              <a:ea typeface="黑体" panose="02010609060101010101" pitchFamily="49" charset="-122"/>
              <a:sym typeface="+mn-ea"/>
            </a:endParaRPr>
          </a:p>
        </p:txBody>
      </p:sp>
      <p:sp>
        <p:nvSpPr>
          <p:cNvPr id="22" name="矩形 1"/>
          <p:cNvSpPr>
            <a:spLocks noChangeArrowheads="1"/>
          </p:cNvSpPr>
          <p:nvPr>
            <p:custDataLst>
              <p:tags r:id="rId6"/>
            </p:custDataLst>
          </p:nvPr>
        </p:nvSpPr>
        <p:spPr bwMode="auto">
          <a:xfrm>
            <a:off x="9912430" y="5590776"/>
            <a:ext cx="1324402" cy="338554"/>
          </a:xfrm>
          <a:prstGeom prst="rect">
            <a:avLst/>
          </a:prstGeom>
          <a:noFill/>
          <a:ln w="9525">
            <a:noFill/>
            <a:miter lim="800000"/>
          </a:ln>
        </p:spPr>
        <p:txBody>
          <a:bodyPr wrap="none">
            <a:spAutoFit/>
          </a:bodyPr>
          <a:lstStyle/>
          <a:p>
            <a:pPr algn="l"/>
            <a:r>
              <a:rPr kumimoji="1" lang="zh-CN" altLang="en-US" sz="1600" b="1" dirty="0" smtClean="0">
                <a:solidFill>
                  <a:schemeClr val="tx1"/>
                </a:solidFill>
                <a:latin typeface="黑体" panose="02010609060101010101" pitchFamily="49" charset="-122"/>
                <a:ea typeface="黑体" panose="02010609060101010101" pitchFamily="49" charset="-122"/>
                <a:sym typeface="+mn-ea"/>
              </a:rPr>
              <a:t>   试验结果</a:t>
            </a:r>
            <a:endParaRPr kumimoji="1" lang="zh-CN" sz="1600" b="1" dirty="0" smtClean="0">
              <a:solidFill>
                <a:schemeClr val="tx1"/>
              </a:solidFill>
              <a:latin typeface="黑体" panose="02010609060101010101" pitchFamily="49" charset="-122"/>
              <a:ea typeface="黑体" panose="02010609060101010101" pitchFamily="49" charset="-122"/>
              <a:sym typeface="+mn-ea"/>
            </a:endParaRPr>
          </a:p>
        </p:txBody>
      </p:sp>
      <p:sp>
        <p:nvSpPr>
          <p:cNvPr id="23" name="内容占位符 2"/>
          <p:cNvSpPr txBox="1"/>
          <p:nvPr>
            <p:custDataLst>
              <p:tags r:id="rId7"/>
            </p:custDataLst>
          </p:nvPr>
        </p:nvSpPr>
        <p:spPr>
          <a:xfrm>
            <a:off x="809587" y="6004902"/>
            <a:ext cx="10429949" cy="710246"/>
          </a:xfrm>
          <a:prstGeom prst="rect">
            <a:avLst/>
          </a:prstGeom>
          <a:solidFill>
            <a:schemeClr val="tx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25000"/>
              </a:lnSpc>
              <a:spcBef>
                <a:spcPts val="0"/>
              </a:spcBef>
              <a:buNone/>
            </a:pPr>
            <a:r>
              <a:rPr lang="zh-CN" altLang="en-US" sz="1800" b="1" dirty="0" smtClean="0">
                <a:solidFill>
                  <a:srgbClr val="0070C0"/>
                </a:solidFill>
                <a:latin typeface="黑体" panose="02010609060101010101" pitchFamily="49" charset="-122"/>
                <a:ea typeface="黑体" panose="02010609060101010101" pitchFamily="49" charset="-122"/>
              </a:rPr>
              <a:t>高精度自动检测技术精确记录示踪剂的整个变化过程，克服了传统示踪试验方法无法现场检测和控制取样时间尺度的限制</a:t>
            </a:r>
            <a:r>
              <a:rPr kumimoji="1" lang="zh-CN" altLang="en-US" sz="1800" b="1" dirty="0" smtClean="0">
                <a:solidFill>
                  <a:srgbClr val="0070C0"/>
                </a:solidFill>
                <a:latin typeface="黑体" panose="02010609060101010101" pitchFamily="49" charset="-122"/>
                <a:ea typeface="黑体" panose="02010609060101010101" pitchFamily="49" charset="-122"/>
              </a:rPr>
              <a:t>。</a:t>
            </a:r>
            <a:r>
              <a:rPr lang="zh-CN" altLang="en-US" sz="1800" b="1" dirty="0" smtClean="0">
                <a:solidFill>
                  <a:srgbClr val="0070C0"/>
                </a:solidFill>
                <a:latin typeface="黑体" panose="02010609060101010101" pitchFamily="49" charset="-122"/>
                <a:ea typeface="黑体" panose="02010609060101010101" pitchFamily="49" charset="-122"/>
              </a:rPr>
              <a:t>仪器可</a:t>
            </a:r>
            <a:r>
              <a:rPr lang="en-US" altLang="en-US" sz="1800" b="1" dirty="0" smtClean="0">
                <a:solidFill>
                  <a:srgbClr val="0070C0"/>
                </a:solidFill>
                <a:latin typeface="黑体" panose="02010609060101010101" pitchFamily="49" charset="-122"/>
                <a:ea typeface="黑体" panose="02010609060101010101" pitchFamily="49" charset="-122"/>
              </a:rPr>
              <a:t>10s</a:t>
            </a:r>
            <a:r>
              <a:rPr lang="zh-CN" altLang="en-US" sz="1800" b="1" dirty="0" smtClean="0">
                <a:solidFill>
                  <a:srgbClr val="0070C0"/>
                </a:solidFill>
                <a:latin typeface="黑体" panose="02010609060101010101" pitchFamily="49" charset="-122"/>
                <a:ea typeface="黑体" panose="02010609060101010101" pitchFamily="49" charset="-122"/>
              </a:rPr>
              <a:t>或</a:t>
            </a:r>
            <a:r>
              <a:rPr lang="en-US" altLang="en-US" sz="1800" b="1" dirty="0" smtClean="0">
                <a:solidFill>
                  <a:srgbClr val="0070C0"/>
                </a:solidFill>
                <a:latin typeface="黑体" panose="02010609060101010101" pitchFamily="49" charset="-122"/>
                <a:ea typeface="黑体" panose="02010609060101010101" pitchFamily="49" charset="-122"/>
              </a:rPr>
              <a:t>15min</a:t>
            </a:r>
            <a:r>
              <a:rPr lang="zh-CN" altLang="en-US" sz="1800" b="1" dirty="0" smtClean="0">
                <a:solidFill>
                  <a:srgbClr val="0070C0"/>
                </a:solidFill>
                <a:latin typeface="黑体" panose="02010609060101010101" pitchFamily="49" charset="-122"/>
                <a:ea typeface="黑体" panose="02010609060101010101" pitchFamily="49" charset="-122"/>
              </a:rPr>
              <a:t>自动记录一组数据，检测分辨率可达</a:t>
            </a:r>
            <a:r>
              <a:rPr lang="en-US" altLang="en-US" sz="1800" b="1" dirty="0" smtClean="0">
                <a:solidFill>
                  <a:srgbClr val="0070C0"/>
                </a:solidFill>
                <a:latin typeface="黑体" panose="02010609060101010101" pitchFamily="49" charset="-122"/>
                <a:ea typeface="黑体" panose="02010609060101010101" pitchFamily="49" charset="-122"/>
              </a:rPr>
              <a:t>002ppb</a:t>
            </a:r>
            <a:r>
              <a:rPr lang="zh-CN" altLang="en-US" sz="1800" b="1" dirty="0" smtClean="0">
                <a:solidFill>
                  <a:srgbClr val="0070C0"/>
                </a:solidFill>
                <a:latin typeface="黑体" panose="02010609060101010101" pitchFamily="49" charset="-122"/>
                <a:ea typeface="黑体" panose="02010609060101010101" pitchFamily="49" charset="-122"/>
              </a:rPr>
              <a:t>。</a:t>
            </a:r>
            <a:endParaRPr lang="en-US" altLang="zh-CN" sz="1800" b="1" dirty="0" smtClean="0">
              <a:solidFill>
                <a:srgbClr val="0070C0"/>
              </a:solidFill>
              <a:latin typeface="黑体" panose="02010609060101010101" pitchFamily="49" charset="-122"/>
              <a:ea typeface="黑体" panose="02010609060101010101" pitchFamily="49" charset="-122"/>
            </a:endParaRPr>
          </a:p>
        </p:txBody>
      </p:sp>
      <p:pic>
        <p:nvPicPr>
          <p:cNvPr id="24" name="图片 -2147482607"/>
          <p:cNvPicPr>
            <a:picLocks noChangeAspect="1"/>
          </p:cNvPicPr>
          <p:nvPr>
            <p:custDataLst>
              <p:tags r:id="rId8"/>
            </p:custDataLst>
          </p:nvPr>
        </p:nvPicPr>
        <p:blipFill>
          <a:blip r:embed="rId12"/>
          <a:stretch>
            <a:fillRect/>
          </a:stretch>
        </p:blipFill>
        <p:spPr>
          <a:xfrm>
            <a:off x="325998" y="3571876"/>
            <a:ext cx="2269359" cy="2000264"/>
          </a:xfrm>
          <a:prstGeom prst="rect">
            <a:avLst/>
          </a:prstGeom>
          <a:noFill/>
          <a:ln w="9525">
            <a:solidFill>
              <a:schemeClr val="accent1"/>
            </a:solidFill>
          </a:ln>
        </p:spPr>
      </p:pic>
      <p:pic>
        <p:nvPicPr>
          <p:cNvPr id="25" name="图片 -2147482606"/>
          <p:cNvPicPr>
            <a:picLocks noChangeAspect="1"/>
          </p:cNvPicPr>
          <p:nvPr>
            <p:custDataLst>
              <p:tags r:id="rId9"/>
            </p:custDataLst>
          </p:nvPr>
        </p:nvPicPr>
        <p:blipFill>
          <a:blip r:embed="rId13"/>
          <a:stretch>
            <a:fillRect/>
          </a:stretch>
        </p:blipFill>
        <p:spPr>
          <a:xfrm>
            <a:off x="2666976" y="3571876"/>
            <a:ext cx="2228030" cy="2000264"/>
          </a:xfrm>
          <a:prstGeom prst="rect">
            <a:avLst/>
          </a:prstGeom>
          <a:noFill/>
          <a:ln w="9525">
            <a:solidFill>
              <a:schemeClr val="accent1"/>
            </a:solidFill>
          </a:ln>
        </p:spPr>
      </p:pic>
      <p:pic>
        <p:nvPicPr>
          <p:cNvPr id="207874" name="Picture 2"/>
          <p:cNvPicPr>
            <a:picLocks noChangeAspect="1" noChangeArrowheads="1"/>
          </p:cNvPicPr>
          <p:nvPr/>
        </p:nvPicPr>
        <p:blipFill>
          <a:blip r:embed="rId14"/>
          <a:srcRect/>
          <a:stretch>
            <a:fillRect/>
          </a:stretch>
        </p:blipFill>
        <p:spPr bwMode="auto">
          <a:xfrm>
            <a:off x="4952992" y="3571876"/>
            <a:ext cx="2262351" cy="2000264"/>
          </a:xfrm>
          <a:prstGeom prst="rect">
            <a:avLst/>
          </a:prstGeom>
          <a:noFill/>
          <a:ln w="9525">
            <a:noFill/>
            <a:miter lim="800000"/>
            <a:headEnd/>
            <a:tailEnd/>
          </a:ln>
        </p:spPr>
      </p:pic>
      <p:pic>
        <p:nvPicPr>
          <p:cNvPr id="207875" name="图表 85"/>
          <p:cNvPicPr>
            <a:picLocks noChangeArrowheads="1"/>
          </p:cNvPicPr>
          <p:nvPr/>
        </p:nvPicPr>
        <p:blipFill>
          <a:blip r:embed="rId15"/>
          <a:srcRect/>
          <a:stretch>
            <a:fillRect/>
          </a:stretch>
        </p:blipFill>
        <p:spPr bwMode="auto">
          <a:xfrm>
            <a:off x="7269256" y="3571876"/>
            <a:ext cx="2286016" cy="2000264"/>
          </a:xfrm>
          <a:prstGeom prst="rect">
            <a:avLst/>
          </a:prstGeom>
          <a:noFill/>
          <a:ln w="9525">
            <a:noFill/>
            <a:miter lim="800000"/>
            <a:headEnd/>
            <a:tailEnd/>
          </a:ln>
        </p:spPr>
      </p:pic>
      <p:pic>
        <p:nvPicPr>
          <p:cNvPr id="207876" name="Picture 4" descr="第三组7月9日罗丹明"/>
          <p:cNvPicPr>
            <a:picLocks noChangeAspect="1" noChangeArrowheads="1"/>
          </p:cNvPicPr>
          <p:nvPr/>
        </p:nvPicPr>
        <p:blipFill>
          <a:blip r:embed="rId16" cstate="print"/>
          <a:srcRect/>
          <a:stretch>
            <a:fillRect/>
          </a:stretch>
        </p:blipFill>
        <p:spPr bwMode="auto">
          <a:xfrm>
            <a:off x="9552568" y="3571876"/>
            <a:ext cx="2143140" cy="2075027"/>
          </a:xfrm>
          <a:prstGeom prst="rect">
            <a:avLst/>
          </a:prstGeom>
          <a:noFill/>
          <a:ln w="9525">
            <a:noFill/>
            <a:miter lim="800000"/>
            <a:headEnd/>
            <a:tailEnd/>
          </a:ln>
        </p:spPr>
      </p:pic>
    </p:spTree>
  </p:cSld>
  <p:clrMapOvr>
    <a:masterClrMapping/>
  </p:clrMapOvr>
  <p:timing>
    <p:tnLst>
      <p:par>
        <p:cTn id="1" dur="indefinite" restart="never" nodeType="tmRoot"/>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Grp="1" noChangeArrowheads="1"/>
          </p:cNvSpPr>
          <p:nvPr>
            <p:ph type="body" sz="quarter" idx="14"/>
          </p:nvPr>
        </p:nvSpPr>
        <p:spPr bwMode="auto">
          <a:xfrm>
            <a:off x="766762" y="1308848"/>
            <a:ext cx="2757470"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2</a:t>
            </a:r>
            <a:r>
              <a:rPr kumimoji="1" lang="zh-CN" altLang="en-US" b="1" dirty="0" smtClean="0">
                <a:solidFill>
                  <a:srgbClr val="FF0000"/>
                </a:solidFill>
                <a:latin typeface="黑体" panose="02010609060101010101" pitchFamily="49" charset="-122"/>
                <a:ea typeface="黑体" panose="02010609060101010101" pitchFamily="49" charset="-122"/>
              </a:rPr>
              <a:t>）物理探查技术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3.2 </a:t>
            </a:r>
            <a:r>
              <a:rPr lang="zh-CN" altLang="en-US" sz="3200" b="1" dirty="0" smtClean="0">
                <a:latin typeface="微软雅黑" panose="020B0503020204020204" pitchFamily="34" charset="-122"/>
                <a:ea typeface="微软雅黑" panose="020B0503020204020204" pitchFamily="34" charset="-122"/>
              </a:rPr>
              <a:t>非煤矿山水害探测新技术</a:t>
            </a:r>
            <a:endParaRPr lang="zh-CN" altLang="en-US" sz="3200" b="1" dirty="0">
              <a:latin typeface="微软雅黑" panose="020B0503020204020204" pitchFamily="34" charset="-122"/>
              <a:ea typeface="微软雅黑" panose="020B0503020204020204" pitchFamily="34" charset="-122"/>
            </a:endParaRPr>
          </a:p>
        </p:txBody>
      </p:sp>
      <p:sp>
        <p:nvSpPr>
          <p:cNvPr id="26" name="Text Box 12"/>
          <p:cNvSpPr txBox="1">
            <a:spLocks noChangeArrowheads="1"/>
          </p:cNvSpPr>
          <p:nvPr/>
        </p:nvSpPr>
        <p:spPr bwMode="auto">
          <a:xfrm>
            <a:off x="809589" y="1785926"/>
            <a:ext cx="10287072" cy="707886"/>
          </a:xfrm>
          <a:prstGeom prst="rect">
            <a:avLst/>
          </a:prstGeom>
          <a:noFill/>
          <a:ln w="25400">
            <a:solidFill>
              <a:srgbClr val="0000FF"/>
            </a:solidFill>
            <a:miter lim="800000"/>
          </a:ln>
        </p:spPr>
        <p:txBody>
          <a:bodyPr wrap="square">
            <a:spAutoFit/>
          </a:bodyPr>
          <a:lstStyle/>
          <a:p>
            <a:pPr>
              <a:spcBef>
                <a:spcPct val="50000"/>
              </a:spcBef>
            </a:pPr>
            <a:r>
              <a:rPr lang="zh-CN" altLang="en-US" sz="2000" b="1" dirty="0" smtClean="0">
                <a:solidFill>
                  <a:srgbClr val="333399"/>
                </a:solidFill>
                <a:latin typeface="华文新魏" panose="02010800040101010101" pitchFamily="2" charset="-122"/>
                <a:ea typeface="华文新魏" panose="02010800040101010101" pitchFamily="2" charset="-122"/>
              </a:rPr>
              <a:t>采用专门的探测仪器测量地下地质体中的异常分布规律进而达到探查矿区导、含水地质体的分布及其导、含水条件。</a:t>
            </a:r>
            <a:endParaRPr lang="zh-CN" altLang="en-US" sz="2000" b="1" dirty="0">
              <a:solidFill>
                <a:srgbClr val="333399"/>
              </a:solidFill>
              <a:latin typeface="华文新魏" panose="02010800040101010101" pitchFamily="2" charset="-122"/>
              <a:ea typeface="华文新魏" panose="02010800040101010101" pitchFamily="2" charset="-122"/>
            </a:endParaRPr>
          </a:p>
        </p:txBody>
      </p:sp>
      <p:sp>
        <p:nvSpPr>
          <p:cNvPr id="27" name="内容占位符 2"/>
          <p:cNvSpPr txBox="1"/>
          <p:nvPr>
            <p:custDataLst>
              <p:tags r:id="rId1"/>
            </p:custDataLst>
          </p:nvPr>
        </p:nvSpPr>
        <p:spPr>
          <a:xfrm>
            <a:off x="809589" y="2575878"/>
            <a:ext cx="10287071" cy="781684"/>
          </a:xfrm>
          <a:prstGeom prst="rect">
            <a:avLst/>
          </a:prstGeom>
          <a:solidFill>
            <a:schemeClr val="tx2">
              <a:lumMod val="20000"/>
              <a:lumOff val="80000"/>
            </a:schemeClr>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ct val="50000"/>
              </a:spcBef>
            </a:pPr>
            <a:r>
              <a:rPr lang="zh-CN" altLang="en-US" sz="1800" dirty="0" smtClean="0">
                <a:latin typeface="黑体" panose="02010609060101010101" pitchFamily="49" charset="-122"/>
                <a:ea typeface="黑体" panose="02010609060101010101" pitchFamily="49" charset="-122"/>
              </a:rPr>
              <a:t>是以目标地质体与周围介质的物性差异为前提，通过仪器观测自然或人工物理场的变化，确定地下地质体的空间展布范围</a:t>
            </a:r>
            <a:r>
              <a:rPr lang="en-US" altLang="zh-CN" sz="1800" b="1" dirty="0" smtClean="0">
                <a:solidFill>
                  <a:srgbClr val="FF0000"/>
                </a:solidFill>
                <a:latin typeface="黑体" panose="02010609060101010101" pitchFamily="49" charset="-122"/>
                <a:ea typeface="黑体" panose="02010609060101010101" pitchFamily="49" charset="-122"/>
              </a:rPr>
              <a:t>(</a:t>
            </a:r>
            <a:r>
              <a:rPr lang="zh-CN" altLang="en-US" sz="1800" b="1" dirty="0" smtClean="0">
                <a:solidFill>
                  <a:srgbClr val="FF0000"/>
                </a:solidFill>
                <a:latin typeface="黑体" panose="02010609060101010101" pitchFamily="49" charset="-122"/>
                <a:ea typeface="黑体" panose="02010609060101010101" pitchFamily="49" charset="-122"/>
              </a:rPr>
              <a:t>大小、形状、埋深</a:t>
            </a:r>
            <a:r>
              <a:rPr lang="zh-CN" altLang="en-US" sz="1800" dirty="0" smtClean="0">
                <a:latin typeface="黑体" panose="02010609060101010101" pitchFamily="49" charset="-122"/>
                <a:ea typeface="黑体" panose="02010609060101010101" pitchFamily="49" charset="-122"/>
              </a:rPr>
              <a:t>等</a:t>
            </a:r>
            <a:r>
              <a:rPr lang="en-US" altLang="zh-CN" sz="1800" dirty="0" smtClean="0">
                <a:latin typeface="黑体" panose="02010609060101010101" pitchFamily="49" charset="-122"/>
                <a:ea typeface="黑体" panose="02010609060101010101" pitchFamily="49" charset="-122"/>
              </a:rPr>
              <a:t>)</a:t>
            </a:r>
            <a:r>
              <a:rPr lang="zh-CN" altLang="en-US" sz="1800" dirty="0" smtClean="0">
                <a:latin typeface="黑体" panose="02010609060101010101" pitchFamily="49" charset="-122"/>
                <a:ea typeface="黑体" panose="02010609060101010101" pitchFamily="49" charset="-122"/>
              </a:rPr>
              <a:t>并可测定岩土体的物性参数。</a:t>
            </a:r>
            <a:endParaRPr lang="en-US" altLang="zh-CN" sz="1800" dirty="0" smtClean="0">
              <a:latin typeface="黑体" panose="02010609060101010101" pitchFamily="49" charset="-122"/>
              <a:ea typeface="黑体" panose="02010609060101010101" pitchFamily="49" charset="-122"/>
            </a:endParaRPr>
          </a:p>
        </p:txBody>
      </p:sp>
      <p:pic>
        <p:nvPicPr>
          <p:cNvPr id="28" name="图片 4"/>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74" t="-245" r="50249" b="11358"/>
          <a:stretch>
            <a:fillRect/>
          </a:stretch>
        </p:blipFill>
        <p:spPr bwMode="auto">
          <a:xfrm>
            <a:off x="197160" y="3375054"/>
            <a:ext cx="2469816" cy="203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95538" y="3481390"/>
            <a:ext cx="2381266" cy="185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AutoShape 6"/>
          <p:cNvSpPr>
            <a:spLocks noChangeArrowheads="1"/>
          </p:cNvSpPr>
          <p:nvPr/>
        </p:nvSpPr>
        <p:spPr bwMode="auto">
          <a:xfrm>
            <a:off x="2952728" y="5410216"/>
            <a:ext cx="1857388" cy="285752"/>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latin typeface="黑体" panose="02010609060101010101" pitchFamily="49" charset="-122"/>
                <a:ea typeface="黑体" panose="02010609060101010101" pitchFamily="49" charset="-122"/>
              </a:rPr>
              <a:t>高密度电法勘探仪</a:t>
            </a:r>
          </a:p>
        </p:txBody>
      </p:sp>
      <p:sp>
        <p:nvSpPr>
          <p:cNvPr id="34" name="AutoShape 6"/>
          <p:cNvSpPr>
            <a:spLocks noChangeArrowheads="1"/>
          </p:cNvSpPr>
          <p:nvPr/>
        </p:nvSpPr>
        <p:spPr bwMode="auto">
          <a:xfrm>
            <a:off x="357822" y="5410216"/>
            <a:ext cx="2166278" cy="304800"/>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dirty="0" smtClean="0">
                <a:latin typeface="黑体" panose="02010609060101010101" pitchFamily="49" charset="-122"/>
                <a:ea typeface="黑体" panose="02010609060101010101" pitchFamily="49" charset="-122"/>
              </a:rPr>
              <a:t>EH4-</a:t>
            </a:r>
            <a:r>
              <a:rPr lang="zh-CN" altLang="en-US" sz="1400" dirty="0" smtClean="0">
                <a:latin typeface="黑体" panose="02010609060101010101" pitchFamily="49" charset="-122"/>
                <a:ea typeface="黑体" panose="02010609060101010101" pitchFamily="49" charset="-122"/>
              </a:rPr>
              <a:t>连续电导率剖面仪</a:t>
            </a:r>
            <a:endParaRPr lang="zh-CN" altLang="en-US" sz="1400" dirty="0">
              <a:latin typeface="黑体" panose="02010609060101010101" pitchFamily="49" charset="-122"/>
              <a:ea typeface="黑体" panose="02010609060101010101" pitchFamily="49" charset="-122"/>
            </a:endParaRPr>
          </a:p>
        </p:txBody>
      </p:sp>
      <p:pic>
        <p:nvPicPr>
          <p:cNvPr id="36" name="Picture 2" descr="C:\Users\Administrator\Desktop\矿山防治水所\防治水所宣传资料\物探仪器照片\大功率直流激电仪.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024430" y="3481390"/>
            <a:ext cx="2500330" cy="187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AutoShape 6"/>
          <p:cNvSpPr>
            <a:spLocks noChangeArrowheads="1"/>
          </p:cNvSpPr>
          <p:nvPr/>
        </p:nvSpPr>
        <p:spPr bwMode="auto">
          <a:xfrm>
            <a:off x="5595934" y="5410216"/>
            <a:ext cx="1500198" cy="304800"/>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dirty="0" smtClean="0">
                <a:latin typeface="黑体" panose="02010609060101010101" pitchFamily="49" charset="-122"/>
                <a:ea typeface="黑体" panose="02010609060101010101" pitchFamily="49" charset="-122"/>
              </a:rPr>
              <a:t>GDD</a:t>
            </a:r>
            <a:endParaRPr lang="zh-CN" altLang="en-US" sz="1400" dirty="0">
              <a:latin typeface="黑体" panose="02010609060101010101" pitchFamily="49" charset="-122"/>
              <a:ea typeface="黑体" panose="02010609060101010101" pitchFamily="49" charset="-122"/>
            </a:endParaRPr>
          </a:p>
        </p:txBody>
      </p:sp>
      <p:pic>
        <p:nvPicPr>
          <p:cNvPr id="38" name="Picture 4" descr="C:\Users\Administrator\Desktop\矿山防治水所\防治水所宣传资料\物探仪器照片\瞬变电磁仪.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559660" y="3481390"/>
            <a:ext cx="2286016" cy="1865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AutoShape 6"/>
          <p:cNvSpPr>
            <a:spLocks noChangeArrowheads="1"/>
          </p:cNvSpPr>
          <p:nvPr/>
        </p:nvSpPr>
        <p:spPr bwMode="auto">
          <a:xfrm>
            <a:off x="7988288" y="5410216"/>
            <a:ext cx="1500198" cy="304800"/>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latin typeface="黑体" panose="02010609060101010101" pitchFamily="49" charset="-122"/>
                <a:ea typeface="黑体" panose="02010609060101010101" pitchFamily="49" charset="-122"/>
              </a:rPr>
              <a:t>瞬变电磁仪</a:t>
            </a:r>
            <a:endParaRPr lang="zh-CN" altLang="en-US" sz="1400" dirty="0">
              <a:latin typeface="黑体" panose="02010609060101010101" pitchFamily="49" charset="-122"/>
              <a:ea typeface="黑体" panose="02010609060101010101" pitchFamily="49" charset="-122"/>
            </a:endParaRPr>
          </a:p>
        </p:txBody>
      </p:sp>
      <p:pic>
        <p:nvPicPr>
          <p:cNvPr id="40" name="Picture 5" descr="C:\Users\Administrator\Desktop\矿山防治水所\防治水所宣传资料\物探仪器照片\网络化多功能电法仪.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9882214" y="3481390"/>
            <a:ext cx="2000264" cy="1861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AutoShape 6"/>
          <p:cNvSpPr>
            <a:spLocks noChangeArrowheads="1"/>
          </p:cNvSpPr>
          <p:nvPr/>
        </p:nvSpPr>
        <p:spPr bwMode="auto">
          <a:xfrm>
            <a:off x="10025090" y="5410216"/>
            <a:ext cx="1714512" cy="304800"/>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latin typeface="黑体" panose="02010609060101010101" pitchFamily="49" charset="-122"/>
                <a:ea typeface="黑体" panose="02010609060101010101" pitchFamily="49" charset="-122"/>
              </a:rPr>
              <a:t>网络化多功能电法仪</a:t>
            </a:r>
            <a:endParaRPr lang="zh-CN" altLang="en-US" sz="1400" dirty="0">
              <a:latin typeface="黑体" panose="02010609060101010101" pitchFamily="49" charset="-122"/>
              <a:ea typeface="黑体" panose="02010609060101010101" pitchFamily="49" charset="-122"/>
            </a:endParaRPr>
          </a:p>
        </p:txBody>
      </p:sp>
      <p:sp>
        <p:nvSpPr>
          <p:cNvPr id="42" name="内容占位符 2"/>
          <p:cNvSpPr txBox="1"/>
          <p:nvPr>
            <p:custDataLst>
              <p:tags r:id="rId2"/>
            </p:custDataLst>
          </p:nvPr>
        </p:nvSpPr>
        <p:spPr>
          <a:xfrm>
            <a:off x="809587" y="5751578"/>
            <a:ext cx="10429949" cy="1071546"/>
          </a:xfrm>
          <a:prstGeom prst="rect">
            <a:avLst/>
          </a:prstGeom>
          <a:solidFill>
            <a:schemeClr val="tx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25000"/>
              </a:lnSpc>
              <a:spcBef>
                <a:spcPts val="0"/>
              </a:spcBef>
              <a:buNone/>
            </a:pPr>
            <a:r>
              <a:rPr lang="zh-CN" altLang="en-US" sz="1800" b="1" dirty="0" smtClean="0">
                <a:solidFill>
                  <a:srgbClr val="0070C0"/>
                </a:solidFill>
              </a:rPr>
              <a:t>国家矿山安全监察局</a:t>
            </a:r>
            <a:r>
              <a:rPr lang="en-US" altLang="zh-CN" sz="1800" b="1" dirty="0" smtClean="0">
                <a:solidFill>
                  <a:srgbClr val="0070C0"/>
                </a:solidFill>
              </a:rPr>
              <a:t>《</a:t>
            </a:r>
            <a:r>
              <a:rPr lang="zh-CN" altLang="en-US" sz="1800" b="1" dirty="0" smtClean="0">
                <a:solidFill>
                  <a:srgbClr val="0070C0"/>
                </a:solidFill>
              </a:rPr>
              <a:t>关于进一步加强非煤矿山安全生产工作的指导意见</a:t>
            </a:r>
            <a:r>
              <a:rPr lang="en-US" altLang="zh-CN" sz="1800" b="1" dirty="0" smtClean="0">
                <a:solidFill>
                  <a:srgbClr val="0070C0"/>
                </a:solidFill>
              </a:rPr>
              <a:t>》</a:t>
            </a:r>
            <a:r>
              <a:rPr lang="zh-CN" altLang="en-US" sz="1800" b="1" dirty="0" smtClean="0">
                <a:solidFill>
                  <a:srgbClr val="0070C0"/>
                </a:solidFill>
              </a:rPr>
              <a:t>，“水文地质为中等及复杂的或有历史开采形成采空区的非煤矿山应严格落实三专两探一撤规定”。常用的井下防治水物探方法有</a:t>
            </a:r>
            <a:r>
              <a:rPr lang="en-US" altLang="zh-CN" sz="1800" dirty="0" smtClean="0">
                <a:solidFill>
                  <a:srgbClr val="FF0000"/>
                </a:solidFill>
                <a:effectLst>
                  <a:outerShdw blurRad="38100" dist="38100" dir="2700000" algn="tl">
                    <a:srgbClr val="000000"/>
                  </a:outerShdw>
                </a:effectLst>
              </a:rPr>
              <a:t>TSP</a:t>
            </a:r>
            <a:r>
              <a:rPr lang="zh-CN" altLang="en-US" sz="1800" dirty="0" smtClean="0">
                <a:solidFill>
                  <a:srgbClr val="FF0000"/>
                </a:solidFill>
                <a:effectLst>
                  <a:outerShdw blurRad="38100" dist="38100" dir="2700000" algn="tl">
                    <a:srgbClr val="000000"/>
                  </a:outerShdw>
                </a:effectLst>
              </a:rPr>
              <a:t>地震波法、瞬变电磁法、钻孔电磁波、无线电坑透等。</a:t>
            </a:r>
            <a:endParaRPr lang="en-US" altLang="zh-CN" sz="1800" b="1" dirty="0" smtClean="0">
              <a:solidFill>
                <a:srgbClr val="0070C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a:xfrm>
            <a:off x="10910046" y="6437616"/>
            <a:ext cx="443753" cy="277532"/>
          </a:xfrm>
        </p:spPr>
        <p:txBody>
          <a:bodyPr/>
          <a:lstStyle/>
          <a:p>
            <a:fld id="{A5FA9B51-3C6F-4213-A2E7-32572FEAC62F}" type="slidenum">
              <a:rPr lang="zh-CN" altLang="en-US" smtClean="0">
                <a:solidFill>
                  <a:prstClr val="black">
                    <a:tint val="75000"/>
                  </a:prstClr>
                </a:solidFill>
              </a:rPr>
              <a:pPr/>
              <a:t>15</a:t>
            </a:fld>
            <a:endParaRPr lang="zh-CN" altLang="en-US" dirty="0">
              <a:solidFill>
                <a:prstClr val="black">
                  <a:tint val="75000"/>
                </a:prstClr>
              </a:solidFill>
            </a:endParaRPr>
          </a:p>
        </p:txBody>
      </p:sp>
      <p:sp>
        <p:nvSpPr>
          <p:cNvPr id="4" name="内容占位符 3"/>
          <p:cNvSpPr>
            <a:spLocks noGrp="1"/>
          </p:cNvSpPr>
          <p:nvPr>
            <p:ph idx="1"/>
          </p:nvPr>
        </p:nvSpPr>
        <p:spPr>
          <a:xfrm>
            <a:off x="838200" y="1071546"/>
            <a:ext cx="10515600" cy="5075887"/>
          </a:xfrm>
        </p:spPr>
        <p:txBody>
          <a:bodyPr/>
          <a:lstStyle/>
          <a:p>
            <a:endParaRPr lang="zh-CN" altLang="en-US" dirty="0"/>
          </a:p>
        </p:txBody>
      </p:sp>
      <p:sp>
        <p:nvSpPr>
          <p:cNvPr id="5" name="Text Box 6"/>
          <p:cNvSpPr txBox="1">
            <a:spLocks noChangeArrowheads="1"/>
          </p:cNvSpPr>
          <p:nvPr/>
        </p:nvSpPr>
        <p:spPr bwMode="auto">
          <a:xfrm>
            <a:off x="801662" y="1099931"/>
            <a:ext cx="9723494"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5000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smtClean="0">
                <a:ln>
                  <a:noFill/>
                </a:ln>
                <a:solidFill>
                  <a:srgbClr val="FF0000"/>
                </a:solidFill>
                <a:effectLst/>
                <a:uLnTx/>
                <a:uFillTx/>
                <a:latin typeface="华文新魏" panose="02010800040101010101" pitchFamily="2" charset="-122"/>
                <a:ea typeface="华文新魏" panose="02010800040101010101" pitchFamily="2" charset="-122"/>
                <a:cs typeface="+mn-cs"/>
              </a:rPr>
              <a:t> </a:t>
            </a:r>
            <a:r>
              <a:rPr kumimoji="1" lang="en-US" altLang="zh-CN"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2</a:t>
            </a:r>
            <a:r>
              <a:rPr kumimoji="1" lang="zh-CN" altLang="en-US"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）物理探查技术（综合物探方法在巷道水害超前探测中的应用</a:t>
            </a:r>
            <a:r>
              <a:rPr kumimoji="1" lang="en-US" altLang="zh-CN"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2021</a:t>
            </a:r>
            <a:r>
              <a:rPr kumimoji="1" lang="zh-CN" altLang="en-US"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t>
            </a:r>
            <a:endParaRPr kumimoji="1"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3.2 </a:t>
            </a:r>
            <a:r>
              <a:rPr lang="zh-CN" altLang="en-US" sz="3200" b="1" dirty="0" smtClean="0">
                <a:latin typeface="微软雅黑" panose="020B0503020204020204" pitchFamily="34" charset="-122"/>
                <a:ea typeface="微软雅黑" panose="020B0503020204020204" pitchFamily="34" charset="-122"/>
              </a:rPr>
              <a:t>非煤矿山水害探测新技术</a:t>
            </a:r>
            <a:endParaRPr lang="zh-CN" altLang="en-US" sz="3200" b="1" dirty="0">
              <a:latin typeface="微软雅黑" panose="020B0503020204020204" pitchFamily="34" charset="-122"/>
              <a:ea typeface="微软雅黑" panose="020B0503020204020204" pitchFamily="34" charset="-122"/>
            </a:endParaRPr>
          </a:p>
        </p:txBody>
      </p:sp>
      <p:sp>
        <p:nvSpPr>
          <p:cNvPr id="7" name="Text Box 12"/>
          <p:cNvSpPr txBox="1">
            <a:spLocks noChangeArrowheads="1"/>
          </p:cNvSpPr>
          <p:nvPr/>
        </p:nvSpPr>
        <p:spPr bwMode="auto">
          <a:xfrm>
            <a:off x="809589" y="1577009"/>
            <a:ext cx="10287072" cy="707886"/>
          </a:xfrm>
          <a:prstGeom prst="rect">
            <a:avLst/>
          </a:prstGeom>
          <a:noFill/>
          <a:ln w="25400">
            <a:solidFill>
              <a:srgbClr val="0000FF"/>
            </a:solidFill>
            <a:miter lim="800000"/>
          </a:ln>
        </p:spPr>
        <p:txBody>
          <a:bodyPr wrap="square">
            <a:spAutoFit/>
          </a:bodyPr>
          <a:lstStyle/>
          <a:p>
            <a:pPr>
              <a:spcBef>
                <a:spcPct val="50000"/>
              </a:spcBef>
            </a:pPr>
            <a:r>
              <a:rPr lang="zh-CN" altLang="en-US" sz="2000" b="1" dirty="0" smtClean="0">
                <a:solidFill>
                  <a:srgbClr val="333399"/>
                </a:solidFill>
                <a:latin typeface="华文新魏" panose="02010800040101010101" pitchFamily="2" charset="-122"/>
                <a:ea typeface="华文新魏" panose="02010800040101010101" pitchFamily="2" charset="-122"/>
              </a:rPr>
              <a:t>目前国内外金属矿山的井下超前探测效果都不是很理想，研究选用瞬变电磁法、</a:t>
            </a:r>
            <a:r>
              <a:rPr lang="en-US" altLang="en-US" sz="2000" b="1" dirty="0" smtClean="0">
                <a:solidFill>
                  <a:srgbClr val="333399"/>
                </a:solidFill>
                <a:latin typeface="华文新魏" panose="02010800040101010101" pitchFamily="2" charset="-122"/>
                <a:ea typeface="华文新魏" panose="02010800040101010101" pitchFamily="2" charset="-122"/>
              </a:rPr>
              <a:t>TSP</a:t>
            </a:r>
            <a:r>
              <a:rPr lang="zh-CN" altLang="en-US" sz="2000" b="1" dirty="0" smtClean="0">
                <a:solidFill>
                  <a:srgbClr val="333399"/>
                </a:solidFill>
                <a:latin typeface="华文新魏" panose="02010800040101010101" pitchFamily="2" charset="-122"/>
                <a:ea typeface="华文新魏" panose="02010800040101010101" pitchFamily="2" charset="-122"/>
              </a:rPr>
              <a:t>法、孔内电磁波法三种试验方法比较，开展巷道超前探测，验证方法的有效性。</a:t>
            </a:r>
          </a:p>
        </p:txBody>
      </p:sp>
      <p:pic>
        <p:nvPicPr>
          <p:cNvPr id="8" name="Picture 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09588" y="2385728"/>
            <a:ext cx="3000396" cy="117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图片 3" descr="无标题"/>
          <p:cNvPicPr>
            <a:picLocks noChangeAspect="1" noChangeArrowheads="1"/>
          </p:cNvPicPr>
          <p:nvPr/>
        </p:nvPicPr>
        <p:blipFill>
          <a:blip r:embed="rId3" cstate="print">
            <a:extLst>
              <a:ext uri="{28A0092B-C50C-407E-A947-70E740481C1C}">
                <a14:useLocalDpi xmlns="" xmlns:a14="http://schemas.microsoft.com/office/drawing/2010/main" val="0"/>
              </a:ext>
            </a:extLst>
          </a:blip>
          <a:srcRect r="1505" b="6357"/>
          <a:stretch>
            <a:fillRect/>
          </a:stretch>
        </p:blipFill>
        <p:spPr bwMode="auto">
          <a:xfrm>
            <a:off x="881026" y="3648735"/>
            <a:ext cx="2928958" cy="1335079"/>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59745" name="图片 15" descr="图片7"/>
          <p:cNvPicPr>
            <a:picLocks noChangeAspect="1" noChangeArrowheads="1"/>
          </p:cNvPicPr>
          <p:nvPr/>
        </p:nvPicPr>
        <p:blipFill>
          <a:blip r:embed="rId4"/>
          <a:srcRect/>
          <a:stretch>
            <a:fillRect/>
          </a:stretch>
        </p:blipFill>
        <p:spPr bwMode="auto">
          <a:xfrm>
            <a:off x="809588" y="5117196"/>
            <a:ext cx="3000396" cy="1404593"/>
          </a:xfrm>
          <a:prstGeom prst="rect">
            <a:avLst/>
          </a:prstGeom>
          <a:noFill/>
          <a:ln w="9525">
            <a:noFill/>
            <a:miter lim="800000"/>
            <a:headEnd/>
            <a:tailEnd/>
          </a:ln>
          <a:effectLst/>
        </p:spPr>
      </p:pic>
      <p:sp>
        <p:nvSpPr>
          <p:cNvPr id="12" name="矩形 11"/>
          <p:cNvSpPr>
            <a:spLocks noChangeArrowheads="1"/>
          </p:cNvSpPr>
          <p:nvPr/>
        </p:nvSpPr>
        <p:spPr bwMode="auto">
          <a:xfrm>
            <a:off x="1238216" y="3366339"/>
            <a:ext cx="207170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FFFFFF"/>
                </a:solidFill>
              </a:rPr>
              <a:t>TSP</a:t>
            </a:r>
            <a:r>
              <a:rPr lang="zh-CN" altLang="en-US" sz="1200" dirty="0">
                <a:solidFill>
                  <a:srgbClr val="FFFFFF"/>
                </a:solidFill>
              </a:rPr>
              <a:t>矿井地质超前</a:t>
            </a:r>
            <a:r>
              <a:rPr lang="zh-CN" altLang="en-US" sz="1200" dirty="0" smtClean="0">
                <a:solidFill>
                  <a:srgbClr val="FFFFFF"/>
                </a:solidFill>
              </a:rPr>
              <a:t>预报仪器</a:t>
            </a:r>
            <a:endParaRPr lang="zh-CN" altLang="en-US" sz="1200" dirty="0">
              <a:solidFill>
                <a:srgbClr val="FFFFFF"/>
              </a:solidFill>
            </a:endParaRPr>
          </a:p>
        </p:txBody>
      </p:sp>
      <p:sp>
        <p:nvSpPr>
          <p:cNvPr id="13" name="矩形 12"/>
          <p:cNvSpPr>
            <a:spLocks noChangeArrowheads="1"/>
          </p:cNvSpPr>
          <p:nvPr/>
        </p:nvSpPr>
        <p:spPr bwMode="auto">
          <a:xfrm>
            <a:off x="1309654" y="4866537"/>
            <a:ext cx="207170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        工     作    原    理</a:t>
            </a:r>
            <a:endParaRPr lang="zh-CN" altLang="en-US" sz="1200" dirty="0"/>
          </a:p>
        </p:txBody>
      </p:sp>
      <p:sp>
        <p:nvSpPr>
          <p:cNvPr id="14" name="矩形 13"/>
          <p:cNvSpPr>
            <a:spLocks noChangeArrowheads="1"/>
          </p:cNvSpPr>
          <p:nvPr/>
        </p:nvSpPr>
        <p:spPr bwMode="auto">
          <a:xfrm>
            <a:off x="1843375" y="6421927"/>
            <a:ext cx="100013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二维成果图</a:t>
            </a:r>
            <a:endParaRPr lang="zh-CN" altLang="en-US" sz="1200" dirty="0"/>
          </a:p>
        </p:txBody>
      </p:sp>
      <p:pic>
        <p:nvPicPr>
          <p:cNvPr id="15" name="图片 1"/>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025249" y="2357771"/>
            <a:ext cx="2571768" cy="107157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6" name="矩形 15"/>
          <p:cNvSpPr>
            <a:spLocks noChangeArrowheads="1"/>
          </p:cNvSpPr>
          <p:nvPr/>
        </p:nvSpPr>
        <p:spPr bwMode="auto">
          <a:xfrm>
            <a:off x="4667240" y="3357586"/>
            <a:ext cx="100013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瞬变电磁仪</a:t>
            </a:r>
            <a:endParaRPr lang="zh-CN" altLang="en-US" sz="1200" dirty="0"/>
          </a:p>
        </p:txBody>
      </p:sp>
      <p:pic>
        <p:nvPicPr>
          <p:cNvPr id="159746" name="图片 25" descr="未命名 -1"/>
          <p:cNvPicPr>
            <a:picLocks noChangeAspect="1" noChangeArrowheads="1"/>
          </p:cNvPicPr>
          <p:nvPr/>
        </p:nvPicPr>
        <p:blipFill>
          <a:blip r:embed="rId6"/>
          <a:srcRect/>
          <a:stretch>
            <a:fillRect/>
          </a:stretch>
        </p:blipFill>
        <p:spPr bwMode="auto">
          <a:xfrm>
            <a:off x="4096053" y="3643338"/>
            <a:ext cx="2428892" cy="1309116"/>
          </a:xfrm>
          <a:prstGeom prst="rect">
            <a:avLst/>
          </a:prstGeom>
          <a:noFill/>
          <a:ln w="9525">
            <a:solidFill>
              <a:schemeClr val="tx1"/>
            </a:solidFill>
            <a:miter lim="800000"/>
            <a:headEnd/>
            <a:tailEnd/>
          </a:ln>
          <a:effectLst/>
        </p:spPr>
      </p:pic>
      <p:sp>
        <p:nvSpPr>
          <p:cNvPr id="18" name="矩形 17"/>
          <p:cNvSpPr>
            <a:spLocks noChangeArrowheads="1"/>
          </p:cNvSpPr>
          <p:nvPr/>
        </p:nvSpPr>
        <p:spPr bwMode="auto">
          <a:xfrm>
            <a:off x="4238612" y="4866537"/>
            <a:ext cx="207170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        工     作    原    理</a:t>
            </a:r>
            <a:endParaRPr lang="zh-CN" altLang="en-US" sz="1200" dirty="0"/>
          </a:p>
        </p:txBody>
      </p:sp>
      <p:sp>
        <p:nvSpPr>
          <p:cNvPr id="22" name="矩形 21"/>
          <p:cNvSpPr/>
          <p:nvPr/>
        </p:nvSpPr>
        <p:spPr>
          <a:xfrm>
            <a:off x="809588" y="2313656"/>
            <a:ext cx="3071834" cy="442913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81422" y="2313656"/>
            <a:ext cx="3071834" cy="442913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953256" y="2313656"/>
            <a:ext cx="3071834" cy="442913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46" descr="仪器连接"/>
          <p:cNvPicPr>
            <a:picLocks noChangeAspect="1" noChangeArrowheads="1"/>
          </p:cNvPicPr>
          <p:nvPr/>
        </p:nvPicPr>
        <p:blipFill>
          <a:blip r:embed="rId7" cstate="print">
            <a:extLst>
              <a:ext uri="{28A0092B-C50C-407E-A947-70E740481C1C}">
                <a14:useLocalDpi xmlns="" xmlns:a14="http://schemas.microsoft.com/office/drawing/2010/main" val="0"/>
              </a:ext>
            </a:extLst>
          </a:blip>
          <a:srcRect t="5203" b="12534"/>
          <a:stretch>
            <a:fillRect/>
          </a:stretch>
        </p:blipFill>
        <p:spPr bwMode="auto">
          <a:xfrm>
            <a:off x="7024694" y="2357430"/>
            <a:ext cx="2928958" cy="100421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6" name="矩形 25"/>
          <p:cNvSpPr>
            <a:spLocks noChangeArrowheads="1"/>
          </p:cNvSpPr>
          <p:nvPr/>
        </p:nvSpPr>
        <p:spPr bwMode="auto">
          <a:xfrm>
            <a:off x="8096264" y="3357562"/>
            <a:ext cx="100013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钻孔电磁波</a:t>
            </a:r>
            <a:endParaRPr lang="zh-CN" altLang="en-US" sz="1200" dirty="0"/>
          </a:p>
        </p:txBody>
      </p:sp>
      <p:pic>
        <p:nvPicPr>
          <p:cNvPr id="27" name="图片 7" descr="D4底板45°"/>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095736" y="5214950"/>
            <a:ext cx="2605087" cy="1357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矩形 27"/>
          <p:cNvSpPr>
            <a:spLocks noChangeArrowheads="1"/>
          </p:cNvSpPr>
          <p:nvPr/>
        </p:nvSpPr>
        <p:spPr bwMode="auto">
          <a:xfrm>
            <a:off x="4952992" y="6429079"/>
            <a:ext cx="857256"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探测成果</a:t>
            </a:r>
            <a:endParaRPr lang="zh-CN" altLang="en-US" sz="1200" dirty="0"/>
          </a:p>
        </p:txBody>
      </p:sp>
      <p:pic>
        <p:nvPicPr>
          <p:cNvPr id="29" name="图片 47"/>
          <p:cNvPicPr>
            <a:picLocks noChangeAspect="1" noChangeArrowheads="1"/>
          </p:cNvPicPr>
          <p:nvPr/>
        </p:nvPicPr>
        <p:blipFill>
          <a:blip r:embed="rId9" cstate="print">
            <a:extLst>
              <a:ext uri="{28A0092B-C50C-407E-A947-70E740481C1C}">
                <a14:useLocalDpi xmlns="" xmlns:a14="http://schemas.microsoft.com/office/drawing/2010/main" val="0"/>
              </a:ext>
            </a:extLst>
          </a:blip>
          <a:srcRect l="5791" t="9387" r="4552"/>
          <a:stretch>
            <a:fillRect/>
          </a:stretch>
        </p:blipFill>
        <p:spPr bwMode="auto">
          <a:xfrm>
            <a:off x="7024694" y="3571876"/>
            <a:ext cx="2928958" cy="128588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0" name="矩形 29"/>
          <p:cNvSpPr>
            <a:spLocks noChangeArrowheads="1"/>
          </p:cNvSpPr>
          <p:nvPr/>
        </p:nvSpPr>
        <p:spPr bwMode="auto">
          <a:xfrm>
            <a:off x="7524760" y="4857760"/>
            <a:ext cx="2071702"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        工     作    原    理</a:t>
            </a:r>
            <a:endParaRPr lang="zh-CN" altLang="en-US" sz="1200" dirty="0"/>
          </a:p>
        </p:txBody>
      </p:sp>
      <p:pic>
        <p:nvPicPr>
          <p:cNvPr id="31" name="image4.jpeg"/>
          <p:cNvPicPr/>
          <p:nvPr/>
        </p:nvPicPr>
        <p:blipFill>
          <a:blip r:embed="rId10" cstate="print"/>
          <a:stretch>
            <a:fillRect/>
          </a:stretch>
        </p:blipFill>
        <p:spPr>
          <a:xfrm>
            <a:off x="7024694" y="5214950"/>
            <a:ext cx="2928958" cy="1285884"/>
          </a:xfrm>
          <a:prstGeom prst="rect">
            <a:avLst/>
          </a:prstGeom>
        </p:spPr>
      </p:pic>
      <p:sp>
        <p:nvSpPr>
          <p:cNvPr id="32" name="矩形 31"/>
          <p:cNvSpPr>
            <a:spLocks noChangeArrowheads="1"/>
          </p:cNvSpPr>
          <p:nvPr/>
        </p:nvSpPr>
        <p:spPr bwMode="auto">
          <a:xfrm>
            <a:off x="8024826" y="6450019"/>
            <a:ext cx="857256" cy="27699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t>探测成果</a:t>
            </a:r>
            <a:endParaRPr lang="zh-CN" altLang="en-US" sz="1200" dirty="0"/>
          </a:p>
        </p:txBody>
      </p:sp>
      <p:sp>
        <p:nvSpPr>
          <p:cNvPr id="34" name="Rectangle 2"/>
          <p:cNvSpPr>
            <a:spLocks noChangeArrowheads="1"/>
          </p:cNvSpPr>
          <p:nvPr/>
        </p:nvSpPr>
        <p:spPr bwMode="auto">
          <a:xfrm>
            <a:off x="10096500" y="2428875"/>
            <a:ext cx="1929130" cy="4068445"/>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rIns="72000">
            <a:noAutofit/>
          </a:bodyPr>
          <a:lstStyle>
            <a:lvl1pPr eaLnBrk="0" hangingPunct="0">
              <a:defRPr sz="1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1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1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1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1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9pPr>
          </a:lstStyle>
          <a:p>
            <a:pPr marL="285750" indent="-285750" algn="just">
              <a:lnSpc>
                <a:spcPct val="150000"/>
              </a:lnSpc>
              <a:tabLst>
                <a:tab pos="842645" algn="l"/>
              </a:tabLst>
            </a:pPr>
            <a:r>
              <a:rPr lang="zh-CN" altLang="en-US" dirty="0" smtClean="0">
                <a:solidFill>
                  <a:srgbClr val="CC6600"/>
                </a:solidFill>
                <a:latin typeface="微软雅黑" panose="020B0503020204020204" pitchFamily="34" charset="-122"/>
                <a:ea typeface="微软雅黑" panose="020B0503020204020204" pitchFamily="34" charset="-122"/>
              </a:rPr>
              <a:t>结论：</a:t>
            </a:r>
            <a:endParaRPr lang="en-US" altLang="zh-CN" dirty="0">
              <a:solidFill>
                <a:srgbClr val="CC6600"/>
              </a:solidFill>
              <a:latin typeface="微软雅黑" panose="020B0503020204020204" pitchFamily="34" charset="-122"/>
              <a:ea typeface="微软雅黑" panose="020B0503020204020204" pitchFamily="34" charset="-122"/>
            </a:endParaRPr>
          </a:p>
          <a:p>
            <a:pPr algn="just">
              <a:tabLst>
                <a:tab pos="842645" algn="l"/>
              </a:tabLst>
            </a:pPr>
            <a:r>
              <a:rPr lang="zh-CN" altLang="en-US" sz="1400" dirty="0" smtClean="0"/>
              <a:t>（</a:t>
            </a:r>
            <a:r>
              <a:rPr lang="en-US" altLang="zh-CN" sz="1400" dirty="0" smtClean="0"/>
              <a:t>1</a:t>
            </a:r>
            <a:r>
              <a:rPr lang="zh-CN" altLang="en-US" sz="1400" dirty="0" smtClean="0"/>
              <a:t>）</a:t>
            </a:r>
            <a:r>
              <a:rPr lang="en-US" sz="1400" dirty="0" smtClean="0"/>
              <a:t>TSP</a:t>
            </a:r>
            <a:r>
              <a:rPr lang="zh-CN" altLang="en-US" sz="1400" dirty="0" smtClean="0"/>
              <a:t>超前预报对断层、破碎带、地层的分界面等效果较好；</a:t>
            </a:r>
            <a:endParaRPr lang="en-US" altLang="zh-CN" sz="1400" dirty="0" smtClean="0"/>
          </a:p>
          <a:p>
            <a:pPr algn="just">
              <a:tabLst>
                <a:tab pos="842645" algn="l"/>
              </a:tabLst>
            </a:pPr>
            <a:r>
              <a:rPr lang="zh-CN" altLang="en-US" sz="1400" dirty="0" smtClean="0"/>
              <a:t>（</a:t>
            </a:r>
            <a:r>
              <a:rPr lang="en-US" altLang="zh-CN" sz="1400" dirty="0" smtClean="0"/>
              <a:t>2</a:t>
            </a:r>
            <a:r>
              <a:rPr lang="zh-CN" altLang="en-US" sz="1400" dirty="0" smtClean="0"/>
              <a:t>）瞬变电磁法对含水体敏感，能判别异常体的具体位置及产状，容易受干扰。</a:t>
            </a:r>
            <a:endParaRPr lang="en-US" altLang="zh-CN" sz="1400" dirty="0" smtClean="0"/>
          </a:p>
          <a:p>
            <a:pPr algn="just">
              <a:tabLst>
                <a:tab pos="842645" algn="l"/>
              </a:tabLst>
            </a:pPr>
            <a:r>
              <a:rPr lang="zh-CN" altLang="en-US" sz="1400" dirty="0" smtClean="0"/>
              <a:t>（</a:t>
            </a:r>
            <a:r>
              <a:rPr lang="en-US" altLang="zh-CN" sz="1400" dirty="0" smtClean="0"/>
              <a:t>3</a:t>
            </a:r>
            <a:r>
              <a:rPr lang="zh-CN" altLang="en-US" sz="1400" dirty="0" smtClean="0"/>
              <a:t>）钻孔地质雷达法对含水体较敏感，不能准确判断方位，且必须先施工钻孔，钻孔内不能有水。</a:t>
            </a:r>
            <a:endParaRPr lang="en-US" altLang="zh-CN" sz="1400" dirty="0" smtClean="0"/>
          </a:p>
          <a:p>
            <a:pPr algn="just">
              <a:tabLst>
                <a:tab pos="842645" algn="l"/>
              </a:tabLst>
            </a:pPr>
            <a:r>
              <a:rPr lang="zh-CN" altLang="en-US" sz="1400" dirty="0" smtClean="0"/>
              <a:t>因此，建议采用</a:t>
            </a:r>
            <a:r>
              <a:rPr lang="en-US" altLang="zh-CN" sz="1400" dirty="0" smtClean="0"/>
              <a:t>TSP</a:t>
            </a:r>
            <a:r>
              <a:rPr lang="zh-CN" altLang="en-US" sz="1400" dirty="0" smtClean="0"/>
              <a:t>地震、瞬变电池多方法进行井下综合超前探测。</a:t>
            </a:r>
            <a:endParaRPr lang="zh-CN" altLang="en-US" sz="1400" dirty="0"/>
          </a:p>
        </p:txBody>
      </p:sp>
    </p:spTree>
  </p:cSld>
  <p:clrMapOvr>
    <a:masterClrMapping/>
  </p:clrMapOvr>
  <p:timing>
    <p:tnLst>
      <p:par>
        <p:cTn id="1" dur="indefinite" restart="never" nodeType="tmRoot"/>
      </p:par>
    </p:tnLst>
    <p:bldLst>
      <p:bldP spid="3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Grp="1" noChangeArrowheads="1"/>
          </p:cNvSpPr>
          <p:nvPr>
            <p:ph type="body" sz="quarter" idx="14"/>
          </p:nvPr>
        </p:nvSpPr>
        <p:spPr bwMode="auto">
          <a:xfrm>
            <a:off x="766762" y="1269478"/>
            <a:ext cx="3186098"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1</a:t>
            </a:r>
            <a:r>
              <a:rPr kumimoji="1" lang="zh-CN" altLang="en-US" b="1" dirty="0" smtClean="0">
                <a:solidFill>
                  <a:srgbClr val="FF0000"/>
                </a:solidFill>
                <a:latin typeface="黑体" panose="02010609060101010101" pitchFamily="49" charset="-122"/>
                <a:ea typeface="黑体" panose="02010609060101010101" pitchFamily="49" charset="-122"/>
              </a:rPr>
              <a:t>）地面帷幕注浆技术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3.3 </a:t>
            </a:r>
            <a:r>
              <a:rPr lang="zh-CN" altLang="en-US" sz="3200" b="1" dirty="0" smtClean="0">
                <a:latin typeface="微软雅黑" panose="020B0503020204020204" pitchFamily="34" charset="-122"/>
                <a:ea typeface="微软雅黑" panose="020B0503020204020204" pitchFamily="34" charset="-122"/>
              </a:rPr>
              <a:t>非煤矿山水害治理新技术</a:t>
            </a:r>
            <a:endParaRPr lang="zh-CN" altLang="en-US" sz="3200" b="1" dirty="0">
              <a:latin typeface="微软雅黑" panose="020B0503020204020204" pitchFamily="34" charset="-122"/>
              <a:ea typeface="微软雅黑" panose="020B0503020204020204" pitchFamily="34" charset="-122"/>
            </a:endParaRPr>
          </a:p>
        </p:txBody>
      </p:sp>
      <p:sp>
        <p:nvSpPr>
          <p:cNvPr id="24" name="矩形 6"/>
          <p:cNvSpPr>
            <a:spLocks noChangeArrowheads="1"/>
          </p:cNvSpPr>
          <p:nvPr/>
        </p:nvSpPr>
        <p:spPr bwMode="auto">
          <a:xfrm>
            <a:off x="725228" y="1760471"/>
            <a:ext cx="10657184" cy="1338828"/>
          </a:xfrm>
          <a:prstGeom prst="rect">
            <a:avLst/>
          </a:prstGeom>
          <a:noFill/>
          <a:ln w="25400">
            <a:solidFill>
              <a:schemeClr val="accent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accent2"/>
              </a:buClr>
              <a:buFont typeface="Wingdings" panose="05000000000000000000" pitchFamily="2" charset="2"/>
              <a:buChar char="n"/>
            </a:pPr>
            <a:r>
              <a:rPr lang="zh-CN" altLang="en-US" b="1" dirty="0">
                <a:solidFill>
                  <a:srgbClr val="FF0000"/>
                </a:solidFill>
                <a:latin typeface="黑体" panose="02010609060101010101" pitchFamily="49" charset="-122"/>
                <a:ea typeface="黑体" panose="02010609060101010101" pitchFamily="49" charset="-122"/>
              </a:rPr>
              <a:t>矿区地面帷幕注浆技术</a:t>
            </a:r>
            <a:r>
              <a:rPr lang="zh-CN" altLang="en-US" dirty="0">
                <a:latin typeface="黑体" panose="02010609060101010101" pitchFamily="49" charset="-122"/>
                <a:ea typeface="黑体" panose="02010609060101010101" pitchFamily="49" charset="-122"/>
              </a:rPr>
              <a:t>主要原理是在矿区主要进水方向上采用系列钻孔注浆的方法，用一定的压力将浆液材料压到含水层的岩溶裂隙中，经固结后减少裂隙的体积和过水断面，以截断地下水进入矿坑的补给源。 </a:t>
            </a:r>
            <a:endParaRPr lang="en-US" altLang="zh-CN" dirty="0">
              <a:latin typeface="黑体" panose="02010609060101010101" pitchFamily="49" charset="-122"/>
              <a:ea typeface="黑体" panose="02010609060101010101" pitchFamily="49" charset="-122"/>
            </a:endParaRPr>
          </a:p>
        </p:txBody>
      </p:sp>
      <p:sp>
        <p:nvSpPr>
          <p:cNvPr id="25" name="矩形 6"/>
          <p:cNvSpPr>
            <a:spLocks noChangeArrowheads="1"/>
          </p:cNvSpPr>
          <p:nvPr/>
        </p:nvSpPr>
        <p:spPr bwMode="auto">
          <a:xfrm>
            <a:off x="725228" y="3143248"/>
            <a:ext cx="10657184" cy="923330"/>
          </a:xfrm>
          <a:prstGeom prst="rect">
            <a:avLst/>
          </a:prstGeom>
          <a:noFill/>
          <a:ln w="25400">
            <a:solidFill>
              <a:schemeClr val="accent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accent2"/>
              </a:buClr>
              <a:buFont typeface="Wingdings" panose="05000000000000000000" pitchFamily="2" charset="2"/>
              <a:buChar char="n"/>
            </a:pPr>
            <a:r>
              <a:rPr lang="zh-CN" altLang="zh-CN" dirty="0">
                <a:latin typeface="黑体" panose="02010609060101010101" pitchFamily="49" charset="-122"/>
                <a:ea typeface="黑体" panose="02010609060101010101" pitchFamily="49" charset="-122"/>
              </a:rPr>
              <a:t>理论上所有以侧向补给为主的矿区都可以采用帷幕注浆的防治水</a:t>
            </a:r>
            <a:r>
              <a:rPr lang="zh-CN" altLang="en-US" dirty="0">
                <a:latin typeface="黑体" panose="02010609060101010101" pitchFamily="49" charset="-122"/>
                <a:ea typeface="黑体" panose="02010609060101010101" pitchFamily="49" charset="-122"/>
              </a:rPr>
              <a:t>方法</a:t>
            </a:r>
            <a:r>
              <a:rPr lang="zh-CN" altLang="zh-CN" dirty="0">
                <a:latin typeface="黑体" panose="02010609060101010101" pitchFamily="49" charset="-122"/>
                <a:ea typeface="黑体" panose="02010609060101010101" pitchFamily="49" charset="-122"/>
              </a:rPr>
              <a:t>，但应</a:t>
            </a:r>
            <a:r>
              <a:rPr lang="zh-CN" altLang="zh-CN" b="1" dirty="0">
                <a:solidFill>
                  <a:srgbClr val="FF0000"/>
                </a:solidFill>
                <a:latin typeface="黑体" panose="02010609060101010101" pitchFamily="49" charset="-122"/>
                <a:ea typeface="黑体" panose="02010609060101010101" pitchFamily="49" charset="-122"/>
              </a:rPr>
              <a:t>尽量利用矿区存在的隔水边界</a:t>
            </a:r>
            <a:r>
              <a:rPr lang="zh-CN" altLang="zh-CN" dirty="0">
                <a:latin typeface="黑体" panose="02010609060101010101" pitchFamily="49" charset="-122"/>
                <a:ea typeface="黑体" panose="02010609060101010101" pitchFamily="49" charset="-122"/>
              </a:rPr>
              <a:t>，对主要过水通道进行封堵，</a:t>
            </a:r>
            <a:r>
              <a:rPr lang="zh-CN" altLang="en-US" dirty="0">
                <a:latin typeface="黑体" panose="02010609060101010101" pitchFamily="49" charset="-122"/>
                <a:ea typeface="黑体" panose="02010609060101010101" pitchFamily="49" charset="-122"/>
              </a:rPr>
              <a:t>节省投资</a:t>
            </a:r>
            <a:r>
              <a:rPr lang="zh-CN"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pic>
        <p:nvPicPr>
          <p:cNvPr id="26" name="Picture 4" descr="南北向剖面"/>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66646" y="4088431"/>
            <a:ext cx="8945563"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ectangle 7" descr="25%"/>
          <p:cNvSpPr>
            <a:spLocks noChangeArrowheads="1"/>
          </p:cNvSpPr>
          <p:nvPr/>
        </p:nvSpPr>
        <p:spPr bwMode="auto">
          <a:xfrm>
            <a:off x="1296946" y="4485306"/>
            <a:ext cx="190500" cy="1584325"/>
          </a:xfrm>
          <a:prstGeom prst="rect">
            <a:avLst/>
          </a:prstGeom>
          <a:solidFill>
            <a:schemeClr val="tx1"/>
          </a:solidFill>
          <a:ln w="9525" algn="ctr">
            <a:solidFill>
              <a:srgbClr val="000000"/>
            </a:solidFill>
            <a:miter lim="800000"/>
          </a:ln>
        </p:spPr>
        <p:txBody>
          <a:bodyPr wrap="none"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 name="Text Box 8"/>
          <p:cNvSpPr txBox="1">
            <a:spLocks noChangeArrowheads="1"/>
          </p:cNvSpPr>
          <p:nvPr/>
        </p:nvSpPr>
        <p:spPr bwMode="auto">
          <a:xfrm>
            <a:off x="885784" y="6142656"/>
            <a:ext cx="1225550" cy="274638"/>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t>南帷幕幕体</a:t>
            </a:r>
          </a:p>
        </p:txBody>
      </p:sp>
      <p:sp>
        <p:nvSpPr>
          <p:cNvPr id="36" name="Rectangle 9" descr="20%"/>
          <p:cNvSpPr>
            <a:spLocks noChangeArrowheads="1"/>
          </p:cNvSpPr>
          <p:nvPr/>
        </p:nvSpPr>
        <p:spPr bwMode="auto">
          <a:xfrm>
            <a:off x="7367546" y="4485306"/>
            <a:ext cx="190500" cy="1800225"/>
          </a:xfrm>
          <a:prstGeom prst="rect">
            <a:avLst/>
          </a:prstGeom>
          <a:solidFill>
            <a:schemeClr val="tx1"/>
          </a:solidFill>
          <a:ln w="9525" algn="ctr">
            <a:solidFill>
              <a:srgbClr val="000000"/>
            </a:solidFill>
            <a:miter lim="800000"/>
          </a:ln>
        </p:spPr>
        <p:txBody>
          <a:bodyPr wrap="none"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10"/>
          <p:cNvSpPr txBox="1">
            <a:spLocks noChangeArrowheads="1"/>
          </p:cNvSpPr>
          <p:nvPr/>
        </p:nvSpPr>
        <p:spPr bwMode="auto">
          <a:xfrm>
            <a:off x="6872246" y="6358556"/>
            <a:ext cx="1225550" cy="274638"/>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t>北帷幕幕体</a:t>
            </a:r>
          </a:p>
        </p:txBody>
      </p:sp>
      <p:sp>
        <p:nvSpPr>
          <p:cNvPr id="38" name="燕尾形箭头 37"/>
          <p:cNvSpPr/>
          <p:nvPr/>
        </p:nvSpPr>
        <p:spPr>
          <a:xfrm rot="943751">
            <a:off x="501609" y="4850431"/>
            <a:ext cx="609600" cy="304800"/>
          </a:xfrm>
          <a:prstGeom prst="notched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dirty="0"/>
          </a:p>
        </p:txBody>
      </p:sp>
      <p:sp>
        <p:nvSpPr>
          <p:cNvPr id="39" name="燕尾形箭头 38"/>
          <p:cNvSpPr/>
          <p:nvPr/>
        </p:nvSpPr>
        <p:spPr>
          <a:xfrm rot="10070653">
            <a:off x="7812046" y="4910756"/>
            <a:ext cx="609600" cy="304800"/>
          </a:xfrm>
          <a:prstGeom prst="notched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39"/>
          <p:cNvSpPr/>
          <p:nvPr/>
        </p:nvSpPr>
        <p:spPr>
          <a:xfrm>
            <a:off x="293646" y="4558331"/>
            <a:ext cx="1041400" cy="279400"/>
          </a:xfrm>
          <a:custGeom>
            <a:avLst/>
            <a:gdLst>
              <a:gd name="connsiteX0" fmla="*/ 0 w 1041400"/>
              <a:gd name="connsiteY0" fmla="*/ 0 h 279400"/>
              <a:gd name="connsiteX1" fmla="*/ 266700 w 1041400"/>
              <a:gd name="connsiteY1" fmla="*/ 101600 h 279400"/>
              <a:gd name="connsiteX2" fmla="*/ 723900 w 1041400"/>
              <a:gd name="connsiteY2" fmla="*/ 177800 h 279400"/>
              <a:gd name="connsiteX3" fmla="*/ 1041400 w 1041400"/>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1041400" h="279400">
                <a:moveTo>
                  <a:pt x="0" y="0"/>
                </a:moveTo>
                <a:cubicBezTo>
                  <a:pt x="73025" y="35983"/>
                  <a:pt x="146050" y="71967"/>
                  <a:pt x="266700" y="101600"/>
                </a:cubicBezTo>
                <a:cubicBezTo>
                  <a:pt x="387350" y="131233"/>
                  <a:pt x="594783" y="148167"/>
                  <a:pt x="723900" y="177800"/>
                </a:cubicBezTo>
                <a:cubicBezTo>
                  <a:pt x="853017" y="207433"/>
                  <a:pt x="980017" y="245533"/>
                  <a:pt x="1041400" y="279400"/>
                </a:cubicBezTo>
              </a:path>
            </a:pathLst>
          </a:custGeom>
          <a:ln w="38100">
            <a:solidFill>
              <a:srgbClr val="FF33CC"/>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1" name="任意多边形 40"/>
          <p:cNvSpPr/>
          <p:nvPr/>
        </p:nvSpPr>
        <p:spPr>
          <a:xfrm>
            <a:off x="1512846" y="5663231"/>
            <a:ext cx="5854700" cy="306388"/>
          </a:xfrm>
          <a:custGeom>
            <a:avLst/>
            <a:gdLst>
              <a:gd name="connsiteX0" fmla="*/ 0 w 5854700"/>
              <a:gd name="connsiteY0" fmla="*/ 0 h 306917"/>
              <a:gd name="connsiteX1" fmla="*/ 584200 w 5854700"/>
              <a:gd name="connsiteY1" fmla="*/ 76200 h 306917"/>
              <a:gd name="connsiteX2" fmla="*/ 1473200 w 5854700"/>
              <a:gd name="connsiteY2" fmla="*/ 177800 h 306917"/>
              <a:gd name="connsiteX3" fmla="*/ 2527300 w 5854700"/>
              <a:gd name="connsiteY3" fmla="*/ 292100 h 306917"/>
              <a:gd name="connsiteX4" fmla="*/ 3213100 w 5854700"/>
              <a:gd name="connsiteY4" fmla="*/ 266700 h 306917"/>
              <a:gd name="connsiteX5" fmla="*/ 4102100 w 5854700"/>
              <a:gd name="connsiteY5" fmla="*/ 228600 h 306917"/>
              <a:gd name="connsiteX6" fmla="*/ 4826000 w 5854700"/>
              <a:gd name="connsiteY6" fmla="*/ 190500 h 306917"/>
              <a:gd name="connsiteX7" fmla="*/ 5854700 w 5854700"/>
              <a:gd name="connsiteY7" fmla="*/ 0 h 30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4700" h="306917">
                <a:moveTo>
                  <a:pt x="0" y="0"/>
                </a:moveTo>
                <a:lnTo>
                  <a:pt x="584200" y="76200"/>
                </a:lnTo>
                <a:lnTo>
                  <a:pt x="1473200" y="177800"/>
                </a:lnTo>
                <a:cubicBezTo>
                  <a:pt x="1797050" y="213783"/>
                  <a:pt x="2237317" y="277283"/>
                  <a:pt x="2527300" y="292100"/>
                </a:cubicBezTo>
                <a:cubicBezTo>
                  <a:pt x="2817283" y="306917"/>
                  <a:pt x="3213100" y="266700"/>
                  <a:pt x="3213100" y="266700"/>
                </a:cubicBezTo>
                <a:lnTo>
                  <a:pt x="4102100" y="228600"/>
                </a:lnTo>
                <a:cubicBezTo>
                  <a:pt x="4370917" y="215900"/>
                  <a:pt x="4533900" y="228600"/>
                  <a:pt x="4826000" y="190500"/>
                </a:cubicBezTo>
                <a:cubicBezTo>
                  <a:pt x="5118100" y="152400"/>
                  <a:pt x="5486400" y="76200"/>
                  <a:pt x="5854700" y="0"/>
                </a:cubicBezTo>
              </a:path>
            </a:pathLst>
          </a:custGeom>
          <a:ln w="38100">
            <a:solidFill>
              <a:srgbClr val="FF33CC"/>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2" name="任意多边形 41"/>
          <p:cNvSpPr/>
          <p:nvPr/>
        </p:nvSpPr>
        <p:spPr>
          <a:xfrm>
            <a:off x="7481846" y="4545631"/>
            <a:ext cx="1701800" cy="304800"/>
          </a:xfrm>
          <a:custGeom>
            <a:avLst/>
            <a:gdLst>
              <a:gd name="connsiteX0" fmla="*/ 0 w 1600200"/>
              <a:gd name="connsiteY0" fmla="*/ 342900 h 342900"/>
              <a:gd name="connsiteX1" fmla="*/ 393700 w 1600200"/>
              <a:gd name="connsiteY1" fmla="*/ 241300 h 342900"/>
              <a:gd name="connsiteX2" fmla="*/ 889000 w 1600200"/>
              <a:gd name="connsiteY2" fmla="*/ 165100 h 342900"/>
              <a:gd name="connsiteX3" fmla="*/ 1485900 w 1600200"/>
              <a:gd name="connsiteY3" fmla="*/ 38100 h 342900"/>
              <a:gd name="connsiteX4" fmla="*/ 1574800 w 16002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342900">
                <a:moveTo>
                  <a:pt x="0" y="342900"/>
                </a:moveTo>
                <a:cubicBezTo>
                  <a:pt x="122766" y="306916"/>
                  <a:pt x="245533" y="270933"/>
                  <a:pt x="393700" y="241300"/>
                </a:cubicBezTo>
                <a:cubicBezTo>
                  <a:pt x="541867" y="211667"/>
                  <a:pt x="706967" y="198967"/>
                  <a:pt x="889000" y="165100"/>
                </a:cubicBezTo>
                <a:cubicBezTo>
                  <a:pt x="1071033" y="131233"/>
                  <a:pt x="1371600" y="65617"/>
                  <a:pt x="1485900" y="38100"/>
                </a:cubicBezTo>
                <a:cubicBezTo>
                  <a:pt x="1600200" y="10583"/>
                  <a:pt x="1574800" y="0"/>
                  <a:pt x="1574800" y="0"/>
                </a:cubicBezTo>
              </a:path>
            </a:pathLst>
          </a:custGeom>
          <a:ln w="38100">
            <a:solidFill>
              <a:srgbClr val="FF33CC"/>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4" name="Text Box 15"/>
          <p:cNvSpPr txBox="1">
            <a:spLocks noChangeArrowheads="1"/>
          </p:cNvSpPr>
          <p:nvPr/>
        </p:nvSpPr>
        <p:spPr bwMode="auto">
          <a:xfrm>
            <a:off x="2738100" y="6450650"/>
            <a:ext cx="4011612" cy="276225"/>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黑体" panose="02010609060101010101" pitchFamily="49" charset="-122"/>
                <a:ea typeface="黑体" panose="02010609060101010101" pitchFamily="49" charset="-122"/>
              </a:rPr>
              <a:t>安徽庐江黄屯硫铁矿地面帷幕纵剖面图</a:t>
            </a:r>
          </a:p>
        </p:txBody>
      </p:sp>
      <p:grpSp>
        <p:nvGrpSpPr>
          <p:cNvPr id="45" name="组合 44"/>
          <p:cNvGrpSpPr/>
          <p:nvPr/>
        </p:nvGrpSpPr>
        <p:grpSpPr>
          <a:xfrm>
            <a:off x="9143121" y="4357694"/>
            <a:ext cx="3048845" cy="2142926"/>
            <a:chOff x="3144" y="4642"/>
            <a:chExt cx="6240" cy="4394"/>
          </a:xfrm>
        </p:grpSpPr>
        <p:sp>
          <p:nvSpPr>
            <p:cNvPr id="46" name="文本框 5"/>
            <p:cNvSpPr txBox="1">
              <a:spLocks noChangeArrowheads="1"/>
            </p:cNvSpPr>
            <p:nvPr>
              <p:custDataLst>
                <p:tags r:id="rId1"/>
              </p:custDataLst>
            </p:nvPr>
          </p:nvSpPr>
          <p:spPr bwMode="auto">
            <a:xfrm>
              <a:off x="3144" y="5081"/>
              <a:ext cx="6240" cy="3297"/>
            </a:xfrm>
            <a:prstGeom prst="rect">
              <a:avLst/>
            </a:prstGeom>
            <a:noFill/>
            <a:ln w="9525">
              <a:noFill/>
              <a:miter lim="800000"/>
            </a:ln>
          </p:spPr>
          <p:txBody>
            <a:bodyPr>
              <a:noAutofit/>
            </a:bodyPr>
            <a:lstStyle/>
            <a:p>
              <a:pPr marL="342900" indent="-342900">
                <a:lnSpc>
                  <a:spcPct val="150000"/>
                </a:lnSpc>
                <a:buClr>
                  <a:srgbClr val="C00000"/>
                </a:buClr>
                <a:buSzPct val="80000"/>
                <a:buFont typeface="Wingdings" panose="05000000000000000000" pitchFamily="2" charset="2"/>
                <a:buChar char="p"/>
              </a:pPr>
              <a:r>
                <a:rPr lang="zh-CN" altLang="en-US" dirty="0" smtClean="0">
                  <a:latin typeface="黑体" panose="02010609060101010101" pitchFamily="49" charset="-122"/>
                  <a:ea typeface="黑体" panose="02010609060101010101" pitchFamily="49" charset="-122"/>
                </a:rPr>
                <a:t>消除安全风险</a:t>
              </a:r>
              <a:endParaRPr lang="en-US" altLang="zh-CN" dirty="0">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dirty="0" smtClean="0">
                  <a:latin typeface="黑体" panose="02010609060101010101" pitchFamily="49" charset="-122"/>
                  <a:ea typeface="黑体" panose="02010609060101010101" pitchFamily="49" charset="-122"/>
                </a:rPr>
                <a:t>减少排水，经济效益高</a:t>
              </a:r>
              <a:endParaRPr lang="en-US" altLang="zh-CN" dirty="0" smtClean="0">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dirty="0" smtClean="0">
                  <a:solidFill>
                    <a:schemeClr val="tx1"/>
                  </a:solidFill>
                  <a:latin typeface="黑体" panose="02010609060101010101" pitchFamily="49" charset="-122"/>
                  <a:ea typeface="黑体" panose="02010609060101010101" pitchFamily="49" charset="-122"/>
                </a:rPr>
                <a:t>保护环境，避免塌陷</a:t>
              </a:r>
              <a:endParaRPr lang="en-US" altLang="zh-CN" dirty="0" smtClean="0">
                <a:solidFill>
                  <a:schemeClr val="tx1"/>
                </a:solidFill>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dirty="0" smtClean="0">
                  <a:solidFill>
                    <a:schemeClr val="tx1"/>
                  </a:solidFill>
                  <a:latin typeface="黑体" panose="02010609060101010101" pitchFamily="49" charset="-122"/>
                  <a:ea typeface="黑体" panose="02010609060101010101" pitchFamily="49" charset="-122"/>
                </a:rPr>
                <a:t>保护地下水资源</a:t>
              </a:r>
              <a:endParaRPr lang="zh-CN" altLang="en-US" dirty="0">
                <a:solidFill>
                  <a:schemeClr val="tx1"/>
                </a:solidFill>
                <a:latin typeface="黑体" panose="02010609060101010101" pitchFamily="49" charset="-122"/>
                <a:ea typeface="黑体" panose="02010609060101010101" pitchFamily="49" charset="-122"/>
              </a:endParaRPr>
            </a:p>
          </p:txBody>
        </p:sp>
        <p:sp>
          <p:nvSpPr>
            <p:cNvPr id="47" name="圆角矩形 46"/>
            <p:cNvSpPr/>
            <p:nvPr>
              <p:custDataLst>
                <p:tags r:id="rId2"/>
              </p:custDataLst>
            </p:nvPr>
          </p:nvSpPr>
          <p:spPr>
            <a:xfrm>
              <a:off x="3145" y="4642"/>
              <a:ext cx="5898" cy="4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a:solidFill>
                    <a:srgbClr val="0000CC"/>
                  </a:solidFill>
                </a:ln>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linds(horizontal)">
                                      <p:cBhvr>
                                        <p:cTn id="13" dur="500"/>
                                        <p:tgtEl>
                                          <p:spTgt spid="3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linds(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6" grpId="0" animBg="1"/>
      <p:bldP spid="37"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2"/>
          <p:cNvSpPr txBox="1">
            <a:spLocks noChangeArrowheads="1"/>
          </p:cNvSpPr>
          <p:nvPr>
            <p:custDataLst>
              <p:tags r:id="rId1"/>
            </p:custDataLst>
          </p:nvPr>
        </p:nvSpPr>
        <p:spPr bwMode="auto">
          <a:xfrm>
            <a:off x="3813810" y="1273810"/>
            <a:ext cx="7869555" cy="706755"/>
          </a:xfrm>
          <a:prstGeom prst="rect">
            <a:avLst/>
          </a:prstGeom>
          <a:noFill/>
          <a:ln w="25400">
            <a:solidFill>
              <a:srgbClr val="0000FF"/>
            </a:solidFill>
            <a:miter lim="800000"/>
          </a:ln>
        </p:spPr>
        <p:txBody>
          <a:bodyPr wrap="square">
            <a:spAutoFit/>
          </a:bodyPr>
          <a:lstStyle/>
          <a:p>
            <a:pPr>
              <a:spcBef>
                <a:spcPct val="50000"/>
              </a:spcBef>
            </a:pPr>
            <a:r>
              <a:rPr lang="zh-CN" altLang="en-US" sz="2000" b="1" dirty="0" smtClean="0">
                <a:solidFill>
                  <a:srgbClr val="0000CC"/>
                </a:solidFill>
                <a:ea typeface="华文新魏" panose="02010800040101010101" pitchFamily="2" charset="-122"/>
              </a:rPr>
              <a:t>通过新桥硫铁矿帷幕、凡口铅锌矿帷幕、大冶大红山矿帷幕等十多个工程的验研究及工程实践，解决了一系列地面帷幕注浆技术难题。</a:t>
            </a:r>
            <a:endParaRPr lang="zh-CN" altLang="en-US" sz="2000" b="1" dirty="0">
              <a:solidFill>
                <a:srgbClr val="0000CC"/>
              </a:solidFill>
              <a:ea typeface="华文新魏" panose="02010800040101010101" pitchFamily="2" charset="-122"/>
            </a:endParaRPr>
          </a:p>
        </p:txBody>
      </p:sp>
      <p:sp>
        <p:nvSpPr>
          <p:cNvPr id="2" name="Text Box 13"/>
          <p:cNvSpPr txBox="1">
            <a:spLocks noChangeArrowheads="1"/>
          </p:cNvSpPr>
          <p:nvPr>
            <p:custDataLst>
              <p:tags r:id="rId2"/>
            </p:custDataLst>
          </p:nvPr>
        </p:nvSpPr>
        <p:spPr bwMode="auto">
          <a:xfrm>
            <a:off x="535940" y="1273810"/>
            <a:ext cx="2713990" cy="645160"/>
          </a:xfrm>
          <a:prstGeom prst="rect">
            <a:avLst/>
          </a:prstGeom>
          <a:noFill/>
          <a:ln w="25400">
            <a:solidFill>
              <a:srgbClr val="FF6600"/>
            </a:solidFill>
            <a:miter lim="800000"/>
          </a:ln>
        </p:spPr>
        <p:txBody>
          <a:bodyPr wrap="square">
            <a:spAutoFit/>
          </a:bodyPr>
          <a:lstStyle/>
          <a:p>
            <a:pPr>
              <a:spcBef>
                <a:spcPct val="50000"/>
              </a:spcBef>
            </a:pPr>
            <a:r>
              <a:rPr lang="zh-CN" altLang="en-US" b="1" dirty="0" smtClean="0">
                <a:solidFill>
                  <a:srgbClr val="0000CC"/>
                </a:solidFill>
                <a:ea typeface="华文新魏" panose="02010800040101010101" pitchFamily="2" charset="-122"/>
              </a:rPr>
              <a:t>投资高、堵水率有限、布孔针对性不强、难以检验</a:t>
            </a:r>
            <a:endParaRPr lang="zh-CN" altLang="en-US" b="1" dirty="0">
              <a:solidFill>
                <a:srgbClr val="0000CC"/>
              </a:solidFill>
              <a:ea typeface="华文新魏" panose="02010800040101010101" pitchFamily="2" charset="-122"/>
            </a:endParaRPr>
          </a:p>
        </p:txBody>
      </p:sp>
      <p:sp>
        <p:nvSpPr>
          <p:cNvPr id="20" name="AutoShape 15"/>
          <p:cNvSpPr>
            <a:spLocks noChangeArrowheads="1"/>
          </p:cNvSpPr>
          <p:nvPr>
            <p:custDataLst>
              <p:tags r:id="rId3"/>
            </p:custDataLst>
          </p:nvPr>
        </p:nvSpPr>
        <p:spPr bwMode="auto">
          <a:xfrm>
            <a:off x="3286760" y="1341120"/>
            <a:ext cx="492760" cy="433705"/>
          </a:xfrm>
          <a:prstGeom prst="rightArrow">
            <a:avLst>
              <a:gd name="adj1" fmla="val 50000"/>
              <a:gd name="adj2" fmla="val 25000"/>
            </a:avLst>
          </a:prstGeom>
          <a:solidFill>
            <a:srgbClr val="00FFFF"/>
          </a:solidFill>
          <a:ln w="9525">
            <a:solidFill>
              <a:schemeClr val="tx1"/>
            </a:solidFill>
            <a:miter lim="800000"/>
          </a:ln>
        </p:spPr>
        <p:txBody>
          <a:bodyPr wrap="none" anchor="ctr"/>
          <a:lstStyle/>
          <a:p>
            <a:endParaRPr lang="zh-CN" altLang="en-US"/>
          </a:p>
        </p:txBody>
      </p:sp>
      <p:pic>
        <p:nvPicPr>
          <p:cNvPr id="22" name="Picture 11" descr="DSC00401"/>
          <p:cNvPicPr>
            <a:picLocks noChangeArrowheads="1"/>
          </p:cNvPicPr>
          <p:nvPr>
            <p:custDataLst>
              <p:tags r:id="rId4"/>
            </p:custDataLst>
          </p:nvPr>
        </p:nvPicPr>
        <p:blipFill>
          <a:blip r:embed="rId25">
            <a:extLst>
              <a:ext uri="{28A0092B-C50C-407E-A947-70E740481C1C}">
                <a14:useLocalDpi xmlns="" xmlns:a14="http://schemas.microsoft.com/office/drawing/2010/main" val="0"/>
              </a:ext>
            </a:extLst>
          </a:blip>
          <a:srcRect/>
          <a:stretch>
            <a:fillRect/>
          </a:stretch>
        </p:blipFill>
        <p:spPr bwMode="auto">
          <a:xfrm>
            <a:off x="48437" y="2082968"/>
            <a:ext cx="2232000" cy="18000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3" name="Picture 12" descr="DSC00395"/>
          <p:cNvPicPr>
            <a:picLocks noChangeArrowheads="1"/>
          </p:cNvPicPr>
          <p:nvPr>
            <p:custDataLst>
              <p:tags r:id="rId5"/>
            </p:custDataLst>
          </p:nvPr>
        </p:nvPicPr>
        <p:blipFill>
          <a:blip r:embed="rId26">
            <a:extLst>
              <a:ext uri="{28A0092B-C50C-407E-A947-70E740481C1C}">
                <a14:useLocalDpi xmlns="" xmlns:a14="http://schemas.microsoft.com/office/drawing/2010/main" val="0"/>
              </a:ext>
            </a:extLst>
          </a:blip>
          <a:srcRect/>
          <a:stretch>
            <a:fillRect/>
          </a:stretch>
        </p:blipFill>
        <p:spPr bwMode="auto">
          <a:xfrm>
            <a:off x="48437" y="4076917"/>
            <a:ext cx="2232000"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23495" y="6165215"/>
            <a:ext cx="2750820" cy="645160"/>
          </a:xfrm>
          <a:prstGeom prst="rect">
            <a:avLst/>
          </a:prstGeom>
          <a:noFill/>
        </p:spPr>
        <p:txBody>
          <a:bodyPr wrap="square" rtlCol="0" anchor="t">
            <a:spAutoFit/>
          </a:bodyPr>
          <a:lstStyle/>
          <a:p>
            <a:r>
              <a:rPr lang="zh-CN" altLang="en-US" b="1" dirty="0">
                <a:solidFill>
                  <a:srgbClr val="FF0000"/>
                </a:solidFill>
                <a:latin typeface="黑体" panose="02010609060101010101" pitchFamily="49" charset="-122"/>
                <a:ea typeface="黑体" panose="02010609060101010101" pitchFamily="49" charset="-122"/>
                <a:sym typeface="+mn-ea"/>
              </a:rPr>
              <a:t>大规模使用廉价注浆材料</a:t>
            </a:r>
            <a:r>
              <a:rPr lang="en-US" altLang="zh-CN" b="1" dirty="0">
                <a:solidFill>
                  <a:srgbClr val="FF0000"/>
                </a:solidFill>
                <a:latin typeface="黑体" panose="02010609060101010101" pitchFamily="49" charset="-122"/>
                <a:ea typeface="黑体" panose="02010609060101010101" pitchFamily="49" charset="-122"/>
                <a:sym typeface="+mn-ea"/>
              </a:rPr>
              <a:t>     </a:t>
            </a:r>
          </a:p>
          <a:p>
            <a:r>
              <a:rPr lang="zh-CN" altLang="en-US" b="1" dirty="0">
                <a:solidFill>
                  <a:srgbClr val="FF0000"/>
                </a:solidFill>
                <a:latin typeface="黑体" panose="02010609060101010101" pitchFamily="49" charset="-122"/>
                <a:ea typeface="黑体" panose="02010609060101010101" pitchFamily="49" charset="-122"/>
                <a:sym typeface="+mn-ea"/>
              </a:rPr>
              <a:t> </a:t>
            </a:r>
            <a:r>
              <a:rPr lang="zh-CN" altLang="en-US" b="1" dirty="0">
                <a:gradFill>
                  <a:gsLst>
                    <a:gs pos="0">
                      <a:srgbClr val="012D86"/>
                    </a:gs>
                    <a:gs pos="100000">
                      <a:srgbClr val="0E2557"/>
                    </a:gs>
                  </a:gsLst>
                  <a:lin scaled="0"/>
                </a:gradFill>
                <a:latin typeface="黑体" panose="02010609060101010101" pitchFamily="49" charset="-122"/>
                <a:ea typeface="黑体" panose="02010609060101010101" pitchFamily="49" charset="-122"/>
                <a:sym typeface="+mn-ea"/>
              </a:rPr>
              <a:t>粉煤灰、尾砂、粘土等</a:t>
            </a:r>
          </a:p>
        </p:txBody>
      </p:sp>
      <p:pic>
        <p:nvPicPr>
          <p:cNvPr id="11" name="Picture 3" descr="200952115502431"/>
          <p:cNvPicPr>
            <a:picLocks noChangeArrowheads="1"/>
          </p:cNvPicPr>
          <p:nvPr>
            <p:custDataLst>
              <p:tags r:id="rId6"/>
            </p:custDataLst>
          </p:nvPr>
        </p:nvPicPr>
        <p:blipFill>
          <a:blip r:embed="rId27" cstate="print">
            <a:extLst>
              <a:ext uri="{28A0092B-C50C-407E-A947-70E740481C1C}">
                <a14:useLocalDpi xmlns="" xmlns:a14="http://schemas.microsoft.com/office/drawing/2010/main" val="0"/>
              </a:ext>
            </a:extLst>
          </a:blip>
          <a:srcRect t="21461"/>
          <a:stretch>
            <a:fillRect/>
          </a:stretch>
        </p:blipFill>
        <p:spPr bwMode="auto">
          <a:xfrm>
            <a:off x="2496941" y="2082968"/>
            <a:ext cx="2231390"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图片 4" descr="1.jpg"/>
          <p:cNvPicPr/>
          <p:nvPr>
            <p:custDataLst>
              <p:tags r:id="rId7"/>
            </p:custDataLst>
          </p:nvPr>
        </p:nvPicPr>
        <p:blipFill>
          <a:blip r:embed="rId28">
            <a:extLst>
              <a:ext uri="{28A0092B-C50C-407E-A947-70E740481C1C}">
                <a14:useLocalDpi xmlns="" xmlns:a14="http://schemas.microsoft.com/office/drawing/2010/main" val="0"/>
              </a:ext>
            </a:extLst>
          </a:blip>
          <a:srcRect/>
          <a:stretch>
            <a:fillRect/>
          </a:stretch>
        </p:blipFill>
        <p:spPr bwMode="auto">
          <a:xfrm>
            <a:off x="2496972" y="4250055"/>
            <a:ext cx="2231390" cy="1487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AutoShape 6"/>
          <p:cNvSpPr>
            <a:spLocks noChangeArrowheads="1"/>
          </p:cNvSpPr>
          <p:nvPr>
            <p:custDataLst>
              <p:tags r:id="rId8"/>
            </p:custDataLst>
          </p:nvPr>
        </p:nvSpPr>
        <p:spPr bwMode="auto">
          <a:xfrm>
            <a:off x="3000020" y="3889126"/>
            <a:ext cx="1447800" cy="304800"/>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dirty="0"/>
              <a:t>钻孔成像</a:t>
            </a:r>
          </a:p>
        </p:txBody>
      </p:sp>
      <p:sp>
        <p:nvSpPr>
          <p:cNvPr id="16" name="AutoShape 6"/>
          <p:cNvSpPr>
            <a:spLocks noChangeArrowheads="1"/>
          </p:cNvSpPr>
          <p:nvPr>
            <p:custDataLst>
              <p:tags r:id="rId9"/>
            </p:custDataLst>
          </p:nvPr>
        </p:nvSpPr>
        <p:spPr bwMode="auto">
          <a:xfrm>
            <a:off x="3014980" y="5798820"/>
            <a:ext cx="1432560" cy="304800"/>
          </a:xfrm>
          <a:prstGeom prst="roundRect">
            <a:avLst>
              <a:gd name="adj" fmla="val 16667"/>
            </a:avLst>
          </a:prstGeom>
          <a:gradFill rotWithShape="1">
            <a:gsLst>
              <a:gs pos="0">
                <a:schemeClr val="bg1"/>
              </a:gs>
              <a:gs pos="100000">
                <a:srgbClr val="CC99FF"/>
              </a:gs>
            </a:gsLst>
            <a:path path="shape">
              <a:fillToRect l="50000" t="50000" r="50000" b="50000"/>
            </a:path>
          </a:gra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dirty="0"/>
              <a:t>电磁波</a:t>
            </a:r>
            <a:r>
              <a:rPr lang="en-US" altLang="zh-CN" dirty="0"/>
              <a:t>CT</a:t>
            </a:r>
            <a:endParaRPr lang="zh-CN" altLang="en-US" dirty="0"/>
          </a:p>
        </p:txBody>
      </p:sp>
      <p:sp>
        <p:nvSpPr>
          <p:cNvPr id="4" name="文本框 3"/>
          <p:cNvSpPr txBox="1"/>
          <p:nvPr/>
        </p:nvSpPr>
        <p:spPr>
          <a:xfrm>
            <a:off x="2289175" y="6157595"/>
            <a:ext cx="2655570" cy="645160"/>
          </a:xfrm>
          <a:prstGeom prst="rect">
            <a:avLst/>
          </a:prstGeom>
          <a:noFill/>
        </p:spPr>
        <p:txBody>
          <a:bodyPr wrap="square" rtlCol="0" anchor="t">
            <a:spAutoFit/>
          </a:bodyPr>
          <a:lstStyle/>
          <a:p>
            <a:r>
              <a:rPr lang="en-US" altLang="zh-CN" b="1" dirty="0">
                <a:solidFill>
                  <a:srgbClr val="FF0000"/>
                </a:solidFill>
                <a:latin typeface="黑体" panose="02010609060101010101" pitchFamily="49" charset="-122"/>
                <a:ea typeface="黑体" panose="02010609060101010101" pitchFamily="49" charset="-122"/>
                <a:sym typeface="+mn-ea"/>
              </a:rPr>
              <a:t>  </a:t>
            </a:r>
            <a:r>
              <a:rPr lang="zh-CN" altLang="en-US" b="1" dirty="0">
                <a:solidFill>
                  <a:srgbClr val="FF0000"/>
                </a:solidFill>
                <a:latin typeface="黑体" panose="02010609060101010101" pitchFamily="49" charset="-122"/>
                <a:ea typeface="黑体" panose="02010609060101010101" pitchFamily="49" charset="-122"/>
                <a:sym typeface="+mn-ea"/>
              </a:rPr>
              <a:t>高精度物理探查技术</a:t>
            </a:r>
          </a:p>
          <a:p>
            <a:pPr algn="l">
              <a:buClrTx/>
              <a:buSzTx/>
              <a:buFontTx/>
            </a:pPr>
            <a:r>
              <a:rPr lang="en-US" altLang="zh-CN" dirty="0">
                <a:solidFill>
                  <a:srgbClr val="FF0000"/>
                </a:solidFill>
                <a:latin typeface="黑体" panose="02010609060101010101" pitchFamily="49" charset="-122"/>
                <a:ea typeface="黑体" panose="02010609060101010101" pitchFamily="49" charset="-122"/>
                <a:sym typeface="+mn-ea"/>
              </a:rPr>
              <a:t> </a:t>
            </a:r>
            <a:r>
              <a:rPr lang="zh-CN" altLang="en-US" b="1" dirty="0">
                <a:solidFill>
                  <a:srgbClr val="FF0000"/>
                </a:solidFill>
                <a:latin typeface="黑体" panose="02010609060101010101" pitchFamily="49" charset="-122"/>
                <a:ea typeface="黑体" panose="02010609060101010101" pitchFamily="49" charset="-122"/>
                <a:sym typeface="+mn-ea"/>
              </a:rPr>
              <a:t> </a:t>
            </a:r>
            <a:r>
              <a:rPr lang="zh-CN" altLang="en-US" b="1" dirty="0">
                <a:gradFill>
                  <a:gsLst>
                    <a:gs pos="0">
                      <a:srgbClr val="012D86"/>
                    </a:gs>
                    <a:gs pos="100000">
                      <a:srgbClr val="0E2557"/>
                    </a:gs>
                  </a:gsLst>
                  <a:lin scaled="0"/>
                </a:gradFill>
                <a:latin typeface="黑体" panose="02010609060101010101" pitchFamily="49" charset="-122"/>
                <a:ea typeface="黑体" panose="02010609060101010101" pitchFamily="49" charset="-122"/>
                <a:sym typeface="+mn-ea"/>
              </a:rPr>
              <a:t>指导补注、评价效果</a:t>
            </a:r>
            <a:endParaRPr lang="zh-CN" altLang="en-US" b="1" dirty="0">
              <a:solidFill>
                <a:srgbClr val="FF0000"/>
              </a:solidFill>
              <a:latin typeface="黑体" panose="02010609060101010101" pitchFamily="49" charset="-122"/>
              <a:ea typeface="黑体" panose="02010609060101010101" pitchFamily="49" charset="-122"/>
              <a:sym typeface="+mn-ea"/>
            </a:endParaRPr>
          </a:p>
        </p:txBody>
      </p:sp>
      <p:pic>
        <p:nvPicPr>
          <p:cNvPr id="5" name="Picture 10" descr="W020120106490926736556"/>
          <p:cNvPicPr>
            <a:picLocks noChangeArrowheads="1"/>
          </p:cNvPicPr>
          <p:nvPr>
            <p:custDataLst>
              <p:tags r:id="rId10"/>
            </p:custDataLst>
          </p:nvPr>
        </p:nvPicPr>
        <p:blipFill>
          <a:blip r:embed="rId29">
            <a:extLst>
              <a:ext uri="{28A0092B-C50C-407E-A947-70E740481C1C}">
                <a14:useLocalDpi xmlns="" xmlns:a14="http://schemas.microsoft.com/office/drawing/2010/main" val="0"/>
              </a:ext>
            </a:extLst>
          </a:blip>
          <a:srcRect l="2380" t="7133" r="4762"/>
          <a:stretch>
            <a:fillRect/>
          </a:stretch>
        </p:blipFill>
        <p:spPr bwMode="auto">
          <a:xfrm>
            <a:off x="4944866" y="2082968"/>
            <a:ext cx="2231390"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7" descr="m"/>
          <p:cNvPicPr>
            <a:picLocks noChangeArrowheads="1"/>
          </p:cNvPicPr>
          <p:nvPr>
            <p:custDataLst>
              <p:tags r:id="rId11"/>
            </p:custDataLst>
          </p:nvPr>
        </p:nvPicPr>
        <p:blipFill>
          <a:blip r:embed="rId30">
            <a:lum bright="30000" contrast="30000"/>
            <a:extLst>
              <a:ext uri="{28A0092B-C50C-407E-A947-70E740481C1C}">
                <a14:useLocalDpi xmlns="" xmlns:a14="http://schemas.microsoft.com/office/drawing/2010/main" val="0"/>
              </a:ext>
            </a:extLst>
          </a:blip>
          <a:srcRect/>
          <a:stretch>
            <a:fillRect/>
          </a:stretch>
        </p:blipFill>
        <p:spPr bwMode="auto">
          <a:xfrm>
            <a:off x="4944897" y="4173468"/>
            <a:ext cx="2231390"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6"/>
          <p:cNvSpPr txBox="1"/>
          <p:nvPr>
            <p:custDataLst>
              <p:tags r:id="rId12"/>
            </p:custDataLst>
          </p:nvPr>
        </p:nvSpPr>
        <p:spPr>
          <a:xfrm>
            <a:off x="4799965" y="6165215"/>
            <a:ext cx="2747645" cy="645160"/>
          </a:xfrm>
          <a:prstGeom prst="rect">
            <a:avLst/>
          </a:prstGeom>
          <a:noFill/>
        </p:spPr>
        <p:txBody>
          <a:bodyPr wrap="square" rtlCol="0" anchor="t">
            <a:spAutoFit/>
          </a:bodyPr>
          <a:lstStyle/>
          <a:p>
            <a:r>
              <a:rPr lang="en-US" altLang="zh-CN" b="1" dirty="0">
                <a:solidFill>
                  <a:srgbClr val="FF0000"/>
                </a:solidFill>
                <a:latin typeface="黑体" panose="02010609060101010101" pitchFamily="49" charset="-122"/>
                <a:ea typeface="黑体" panose="02010609060101010101" pitchFamily="49" charset="-122"/>
                <a:sym typeface="+mn-ea"/>
              </a:rPr>
              <a:t> </a:t>
            </a:r>
            <a:r>
              <a:rPr lang="zh-CN" altLang="en-US" b="1" dirty="0">
                <a:solidFill>
                  <a:srgbClr val="FF0000"/>
                </a:solidFill>
                <a:latin typeface="黑体" panose="02010609060101010101" pitchFamily="49" charset="-122"/>
                <a:ea typeface="黑体" panose="02010609060101010101" pitchFamily="49" charset="-122"/>
                <a:sym typeface="+mn-ea"/>
              </a:rPr>
              <a:t>数值模拟技术动态指导</a:t>
            </a:r>
          </a:p>
          <a:p>
            <a:pPr algn="l">
              <a:buClrTx/>
              <a:buSzTx/>
              <a:buFontTx/>
            </a:pPr>
            <a:r>
              <a:rPr lang="zh-CN" altLang="en-US" b="1" dirty="0">
                <a:gradFill>
                  <a:gsLst>
                    <a:gs pos="0">
                      <a:srgbClr val="012D86"/>
                    </a:gs>
                    <a:gs pos="100000">
                      <a:srgbClr val="0E2557"/>
                    </a:gs>
                  </a:gsLst>
                  <a:lin scaled="0"/>
                </a:gradFill>
                <a:latin typeface="黑体" panose="02010609060101010101" pitchFamily="49" charset="-122"/>
                <a:ea typeface="黑体" panose="02010609060101010101" pitchFamily="49" charset="-122"/>
                <a:sym typeface="+mn-ea"/>
              </a:rPr>
              <a:t>确定帷幕选址、流场变化</a:t>
            </a:r>
            <a:endParaRPr lang="zh-CN" altLang="en-US" b="1" dirty="0">
              <a:solidFill>
                <a:srgbClr val="FF0000"/>
              </a:solidFill>
              <a:latin typeface="黑体" panose="02010609060101010101" pitchFamily="49" charset="-122"/>
              <a:ea typeface="黑体" panose="02010609060101010101" pitchFamily="49" charset="-122"/>
              <a:sym typeface="+mn-ea"/>
            </a:endParaRPr>
          </a:p>
        </p:txBody>
      </p:sp>
      <p:pic>
        <p:nvPicPr>
          <p:cNvPr id="8" name="图片 3" descr="73.jpg"/>
          <p:cNvPicPr>
            <a:picLocks noChangeArrowheads="1"/>
          </p:cNvPicPr>
          <p:nvPr>
            <p:custDataLst>
              <p:tags r:id="rId13"/>
            </p:custDataLst>
          </p:nvPr>
        </p:nvPicPr>
        <p:blipFill>
          <a:blip r:embed="rId31" cstate="print">
            <a:extLst>
              <a:ext uri="{28A0092B-C50C-407E-A947-70E740481C1C}">
                <a14:useLocalDpi xmlns="" xmlns:a14="http://schemas.microsoft.com/office/drawing/2010/main" val="0"/>
              </a:ext>
            </a:extLst>
          </a:blip>
          <a:srcRect/>
          <a:stretch>
            <a:fillRect/>
          </a:stretch>
        </p:blipFill>
        <p:spPr bwMode="auto">
          <a:xfrm>
            <a:off x="7392791" y="2082968"/>
            <a:ext cx="2231390" cy="1800000"/>
          </a:xfrm>
          <a:prstGeom prst="rect">
            <a:avLst/>
          </a:prstGeom>
          <a:noFill/>
          <a:ln w="25400">
            <a:solidFill>
              <a:srgbClr val="C0504D"/>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图片 5" descr="CIMG2993.JPG"/>
          <p:cNvPicPr>
            <a:picLocks noChangeArrowheads="1"/>
          </p:cNvPicPr>
          <p:nvPr>
            <p:custDataLst>
              <p:tags r:id="rId14"/>
            </p:custDataLst>
          </p:nvPr>
        </p:nvPicPr>
        <p:blipFill>
          <a:blip r:embed="rId32" cstate="print">
            <a:extLst>
              <a:ext uri="{28A0092B-C50C-407E-A947-70E740481C1C}">
                <a14:useLocalDpi xmlns="" xmlns:a14="http://schemas.microsoft.com/office/drawing/2010/main" val="0"/>
              </a:ext>
            </a:extLst>
          </a:blip>
          <a:srcRect/>
          <a:stretch>
            <a:fillRect/>
          </a:stretch>
        </p:blipFill>
        <p:spPr bwMode="auto">
          <a:xfrm>
            <a:off x="7392822" y="4173036"/>
            <a:ext cx="2231390"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文本框 8"/>
          <p:cNvSpPr txBox="1"/>
          <p:nvPr>
            <p:custDataLst>
              <p:tags r:id="rId15"/>
            </p:custDataLst>
          </p:nvPr>
        </p:nvSpPr>
        <p:spPr>
          <a:xfrm>
            <a:off x="7248525" y="6156960"/>
            <a:ext cx="2747645" cy="645160"/>
          </a:xfrm>
          <a:prstGeom prst="rect">
            <a:avLst/>
          </a:prstGeom>
          <a:noFill/>
        </p:spPr>
        <p:txBody>
          <a:bodyPr wrap="square" rtlCol="0" anchor="t">
            <a:spAutoFit/>
          </a:bodyPr>
          <a:lstStyle/>
          <a:p>
            <a:r>
              <a:rPr lang="en-US" altLang="zh-CN" b="1" dirty="0">
                <a:solidFill>
                  <a:srgbClr val="FF0000"/>
                </a:solidFill>
                <a:latin typeface="黑体" panose="02010609060101010101" pitchFamily="49" charset="-122"/>
                <a:ea typeface="黑体" panose="02010609060101010101" pitchFamily="49" charset="-122"/>
                <a:sym typeface="+mn-ea"/>
              </a:rPr>
              <a:t> </a:t>
            </a:r>
            <a:r>
              <a:rPr lang="zh-CN" altLang="en-US" b="1" dirty="0">
                <a:solidFill>
                  <a:srgbClr val="FF0000"/>
                </a:solidFill>
                <a:latin typeface="黑体" panose="02010609060101010101" pitchFamily="49" charset="-122"/>
                <a:ea typeface="黑体" panose="02010609060101010101" pitchFamily="49" charset="-122"/>
                <a:sym typeface="+mn-ea"/>
              </a:rPr>
              <a:t>注浆过程智能化控制</a:t>
            </a:r>
          </a:p>
          <a:p>
            <a:pPr algn="l">
              <a:buClrTx/>
              <a:buSzTx/>
              <a:buFontTx/>
            </a:pPr>
            <a:r>
              <a:rPr lang="en-US" altLang="zh-CN" b="1" dirty="0">
                <a:gradFill>
                  <a:gsLst>
                    <a:gs pos="0">
                      <a:srgbClr val="012D86"/>
                    </a:gs>
                    <a:gs pos="100000">
                      <a:srgbClr val="0E2557"/>
                    </a:gs>
                  </a:gsLst>
                  <a:lin scaled="0"/>
                </a:gradFill>
                <a:latin typeface="黑体" panose="02010609060101010101" pitchFamily="49" charset="-122"/>
                <a:ea typeface="黑体" panose="02010609060101010101" pitchFamily="49" charset="-122"/>
                <a:sym typeface="+mn-ea"/>
              </a:rPr>
              <a:t>    </a:t>
            </a:r>
            <a:r>
              <a:rPr lang="zh-CN" altLang="en-US" b="1" dirty="0">
                <a:gradFill>
                  <a:gsLst>
                    <a:gs pos="0">
                      <a:srgbClr val="012D86"/>
                    </a:gs>
                    <a:gs pos="100000">
                      <a:srgbClr val="0E2557"/>
                    </a:gs>
                  </a:gsLst>
                  <a:lin scaled="0"/>
                </a:gradFill>
                <a:latin typeface="黑体" panose="02010609060101010101" pitchFamily="49" charset="-122"/>
                <a:ea typeface="黑体" panose="02010609060101010101" pitchFamily="49" charset="-122"/>
                <a:sym typeface="+mn-ea"/>
              </a:rPr>
              <a:t>保证施工质量</a:t>
            </a:r>
            <a:endParaRPr lang="zh-CN" altLang="en-US" b="1" dirty="0">
              <a:solidFill>
                <a:srgbClr val="FF0000"/>
              </a:solidFill>
              <a:latin typeface="黑体" panose="02010609060101010101" pitchFamily="49" charset="-122"/>
              <a:ea typeface="黑体" panose="02010609060101010101" pitchFamily="49" charset="-122"/>
              <a:sym typeface="+mn-ea"/>
            </a:endParaRPr>
          </a:p>
        </p:txBody>
      </p:sp>
      <p:pic>
        <p:nvPicPr>
          <p:cNvPr id="24" name="图片 2" descr="71.jpg"/>
          <p:cNvPicPr>
            <a:picLocks noChangeArrowheads="1"/>
          </p:cNvPicPr>
          <p:nvPr>
            <p:custDataLst>
              <p:tags r:id="rId16"/>
            </p:custDataLst>
          </p:nvPr>
        </p:nvPicPr>
        <p:blipFill>
          <a:blip r:embed="rId33" cstate="print">
            <a:extLst>
              <a:ext uri="{28A0092B-C50C-407E-A947-70E740481C1C}">
                <a14:useLocalDpi xmlns="" xmlns:a14="http://schemas.microsoft.com/office/drawing/2010/main" val="0"/>
              </a:ext>
            </a:extLst>
          </a:blip>
          <a:srcRect/>
          <a:stretch>
            <a:fillRect/>
          </a:stretch>
        </p:blipFill>
        <p:spPr bwMode="auto">
          <a:xfrm>
            <a:off x="9840716" y="2082968"/>
            <a:ext cx="2231390"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图片 2" descr="68.jpg"/>
          <p:cNvPicPr>
            <a:picLocks noChangeArrowheads="1"/>
          </p:cNvPicPr>
          <p:nvPr>
            <p:custDataLst>
              <p:tags r:id="rId17"/>
            </p:custDataLst>
          </p:nvPr>
        </p:nvPicPr>
        <p:blipFill>
          <a:blip r:embed="rId34" cstate="print">
            <a:extLst>
              <a:ext uri="{28A0092B-C50C-407E-A947-70E740481C1C}">
                <a14:useLocalDpi xmlns="" xmlns:a14="http://schemas.microsoft.com/office/drawing/2010/main" val="0"/>
              </a:ext>
            </a:extLst>
          </a:blip>
          <a:srcRect/>
          <a:stretch>
            <a:fillRect/>
          </a:stretch>
        </p:blipFill>
        <p:spPr bwMode="auto">
          <a:xfrm>
            <a:off x="9840747" y="4172552"/>
            <a:ext cx="2231390" cy="1800000"/>
          </a:xfrm>
          <a:prstGeom prst="rect">
            <a:avLst/>
          </a:prstGeom>
          <a:noFill/>
          <a:ln w="25400">
            <a:solidFill>
              <a:srgbClr val="8064A2"/>
            </a:solidFill>
            <a:miter lim="800000"/>
            <a:headEnd/>
            <a:tailEnd/>
          </a:ln>
          <a:extLst>
            <a:ext uri="{909E8E84-426E-40DD-AFC4-6F175D3DCCD1}">
              <a14:hiddenFill xmlns="" xmlns:a14="http://schemas.microsoft.com/office/drawing/2010/main">
                <a:solidFill>
                  <a:srgbClr val="FFFFFF"/>
                </a:solidFill>
              </a14:hiddenFill>
            </a:ext>
          </a:extLst>
        </p:spPr>
      </p:pic>
      <p:sp>
        <p:nvSpPr>
          <p:cNvPr id="26" name="文本框 25"/>
          <p:cNvSpPr txBox="1"/>
          <p:nvPr>
            <p:custDataLst>
              <p:tags r:id="rId18"/>
            </p:custDataLst>
          </p:nvPr>
        </p:nvSpPr>
        <p:spPr>
          <a:xfrm>
            <a:off x="9768205" y="6156960"/>
            <a:ext cx="2173605" cy="645160"/>
          </a:xfrm>
          <a:prstGeom prst="rect">
            <a:avLst/>
          </a:prstGeom>
          <a:noFill/>
        </p:spPr>
        <p:txBody>
          <a:bodyPr wrap="square" rtlCol="0" anchor="t">
            <a:spAutoFit/>
          </a:bodyPr>
          <a:lstStyle/>
          <a:p>
            <a:r>
              <a:rPr lang="zh-CN" altLang="en-US" b="1" dirty="0">
                <a:solidFill>
                  <a:srgbClr val="FF0000"/>
                </a:solidFill>
                <a:latin typeface="黑体" panose="02010609060101010101" pitchFamily="49" charset="-122"/>
                <a:ea typeface="黑体" panose="02010609060101010101" pitchFamily="49" charset="-122"/>
                <a:sym typeface="+mn-ea"/>
              </a:rPr>
              <a:t> 新型粘土制浆工艺</a:t>
            </a:r>
          </a:p>
          <a:p>
            <a:r>
              <a:rPr lang="en-US" altLang="zh-CN" b="1" dirty="0">
                <a:solidFill>
                  <a:srgbClr val="FF0000"/>
                </a:solidFill>
                <a:latin typeface="黑体" panose="02010609060101010101" pitchFamily="49" charset="-122"/>
                <a:ea typeface="黑体" panose="02010609060101010101" pitchFamily="49" charset="-122"/>
                <a:sym typeface="+mn-ea"/>
              </a:rPr>
              <a:t>   </a:t>
            </a:r>
            <a:r>
              <a:rPr lang="zh-CN" altLang="en-US" b="1" dirty="0">
                <a:gradFill>
                  <a:gsLst>
                    <a:gs pos="0">
                      <a:srgbClr val="012D86"/>
                    </a:gs>
                    <a:gs pos="100000">
                      <a:srgbClr val="0E2557"/>
                    </a:gs>
                  </a:gsLst>
                  <a:lin scaled="0"/>
                </a:gradFill>
                <a:latin typeface="黑体" panose="02010609060101010101" pitchFamily="49" charset="-122"/>
                <a:ea typeface="黑体" panose="02010609060101010101" pitchFamily="49" charset="-122"/>
                <a:sym typeface="+mn-ea"/>
              </a:rPr>
              <a:t>提高工程效率</a:t>
            </a:r>
          </a:p>
        </p:txBody>
      </p:sp>
      <p:sp>
        <p:nvSpPr>
          <p:cNvPr id="28" name="矩形 27"/>
          <p:cNvSpPr/>
          <p:nvPr/>
        </p:nvSpPr>
        <p:spPr>
          <a:xfrm>
            <a:off x="31115" y="1988820"/>
            <a:ext cx="2351405" cy="4154170"/>
          </a:xfrm>
          <a:prstGeom prst="rect">
            <a:avLst/>
          </a:prstGeom>
          <a:noFill/>
          <a:ln w="38100">
            <a:solidFill>
              <a:schemeClr val="accent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9"/>
            </p:custDataLst>
          </p:nvPr>
        </p:nvSpPr>
        <p:spPr>
          <a:xfrm>
            <a:off x="2434590" y="1988820"/>
            <a:ext cx="2351405" cy="4156075"/>
          </a:xfrm>
          <a:prstGeom prst="rect">
            <a:avLst/>
          </a:prstGeom>
          <a:noFill/>
          <a:ln w="38100">
            <a:solidFill>
              <a:schemeClr val="accent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custDataLst>
              <p:tags r:id="rId20"/>
            </p:custDataLst>
          </p:nvPr>
        </p:nvSpPr>
        <p:spPr>
          <a:xfrm>
            <a:off x="4869180" y="1988820"/>
            <a:ext cx="2351405" cy="4160520"/>
          </a:xfrm>
          <a:prstGeom prst="rect">
            <a:avLst/>
          </a:prstGeom>
          <a:noFill/>
          <a:ln w="38100">
            <a:solidFill>
              <a:schemeClr val="accent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custDataLst>
              <p:tags r:id="rId21"/>
            </p:custDataLst>
          </p:nvPr>
        </p:nvSpPr>
        <p:spPr>
          <a:xfrm>
            <a:off x="7303770" y="1988820"/>
            <a:ext cx="2351405" cy="4159885"/>
          </a:xfrm>
          <a:prstGeom prst="rect">
            <a:avLst/>
          </a:prstGeom>
          <a:noFill/>
          <a:ln w="38100">
            <a:solidFill>
              <a:schemeClr val="accent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22"/>
            </p:custDataLst>
          </p:nvPr>
        </p:nvSpPr>
        <p:spPr>
          <a:xfrm>
            <a:off x="9738360" y="1988820"/>
            <a:ext cx="2351405" cy="4159885"/>
          </a:xfrm>
          <a:prstGeom prst="rect">
            <a:avLst/>
          </a:prstGeom>
          <a:noFill/>
          <a:ln w="38100">
            <a:solidFill>
              <a:schemeClr val="accent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95208" y="2071678"/>
            <a:ext cx="571504" cy="307777"/>
          </a:xfrm>
          <a:prstGeom prst="rect">
            <a:avLst/>
          </a:prstGeom>
          <a:solidFill>
            <a:schemeClr val="accent1"/>
          </a:solidFill>
        </p:spPr>
        <p:txBody>
          <a:bodyPr wrap="square">
            <a:spAutoFit/>
          </a:bodyPr>
          <a:lstStyle/>
          <a:p>
            <a:r>
              <a:rPr kumimoji="1" lang="zh-CN" altLang="en-US" sz="1400" b="1" dirty="0" smtClean="0">
                <a:solidFill>
                  <a:srgbClr val="FF0000"/>
                </a:solidFill>
                <a:latin typeface="+mn-ea"/>
              </a:rPr>
              <a:t>（</a:t>
            </a:r>
            <a:r>
              <a:rPr kumimoji="1" lang="en-US" altLang="zh-CN" sz="1400" b="1" dirty="0" smtClean="0">
                <a:solidFill>
                  <a:srgbClr val="FF0000"/>
                </a:solidFill>
                <a:latin typeface="+mn-ea"/>
              </a:rPr>
              <a:t>1</a:t>
            </a:r>
            <a:r>
              <a:rPr kumimoji="1" lang="zh-CN" altLang="en-US" sz="1400" b="1" dirty="0" smtClean="0">
                <a:solidFill>
                  <a:srgbClr val="FF0000"/>
                </a:solidFill>
                <a:latin typeface="+mn-ea"/>
              </a:rPr>
              <a:t>）</a:t>
            </a:r>
            <a:endParaRPr lang="zh-CN" altLang="en-US" sz="1400" dirty="0">
              <a:latin typeface="+mn-ea"/>
            </a:endParaRPr>
          </a:p>
        </p:txBody>
      </p:sp>
      <p:sp>
        <p:nvSpPr>
          <p:cNvPr id="35" name="矩形 34"/>
          <p:cNvSpPr/>
          <p:nvPr/>
        </p:nvSpPr>
        <p:spPr>
          <a:xfrm>
            <a:off x="9739338" y="2000240"/>
            <a:ext cx="571504" cy="307777"/>
          </a:xfrm>
          <a:prstGeom prst="rect">
            <a:avLst/>
          </a:prstGeom>
          <a:solidFill>
            <a:schemeClr val="accent1"/>
          </a:solidFill>
        </p:spPr>
        <p:txBody>
          <a:bodyPr wrap="square">
            <a:spAutoFit/>
          </a:bodyPr>
          <a:lstStyle/>
          <a:p>
            <a:r>
              <a:rPr kumimoji="1" lang="zh-CN" altLang="en-US" sz="1400" b="1" dirty="0" smtClean="0">
                <a:solidFill>
                  <a:srgbClr val="FF0000"/>
                </a:solidFill>
                <a:latin typeface="+mn-ea"/>
              </a:rPr>
              <a:t>（</a:t>
            </a:r>
            <a:r>
              <a:rPr kumimoji="1" lang="en-US" altLang="zh-CN" sz="1400" b="1" dirty="0" smtClean="0">
                <a:solidFill>
                  <a:srgbClr val="FF0000"/>
                </a:solidFill>
                <a:latin typeface="+mn-ea"/>
              </a:rPr>
              <a:t>5</a:t>
            </a:r>
            <a:r>
              <a:rPr kumimoji="1" lang="zh-CN" altLang="en-US" sz="1400" b="1" dirty="0" smtClean="0">
                <a:solidFill>
                  <a:srgbClr val="FF0000"/>
                </a:solidFill>
                <a:latin typeface="+mn-ea"/>
              </a:rPr>
              <a:t>）</a:t>
            </a:r>
            <a:endParaRPr lang="zh-CN" altLang="en-US" sz="1400" dirty="0">
              <a:latin typeface="+mn-ea"/>
            </a:endParaRPr>
          </a:p>
        </p:txBody>
      </p:sp>
      <p:sp>
        <p:nvSpPr>
          <p:cNvPr id="36" name="矩形 35"/>
          <p:cNvSpPr/>
          <p:nvPr/>
        </p:nvSpPr>
        <p:spPr>
          <a:xfrm>
            <a:off x="7310129" y="2000240"/>
            <a:ext cx="571504" cy="307777"/>
          </a:xfrm>
          <a:prstGeom prst="rect">
            <a:avLst/>
          </a:prstGeom>
          <a:solidFill>
            <a:schemeClr val="accent1"/>
          </a:solidFill>
        </p:spPr>
        <p:txBody>
          <a:bodyPr wrap="square">
            <a:spAutoFit/>
          </a:bodyPr>
          <a:lstStyle/>
          <a:p>
            <a:r>
              <a:rPr kumimoji="1" lang="zh-CN" altLang="en-US" sz="1400" b="1" dirty="0" smtClean="0">
                <a:solidFill>
                  <a:srgbClr val="FF0000"/>
                </a:solidFill>
                <a:latin typeface="+mn-ea"/>
              </a:rPr>
              <a:t>（</a:t>
            </a:r>
            <a:r>
              <a:rPr kumimoji="1" lang="en-US" altLang="zh-CN" sz="1400" b="1" dirty="0" smtClean="0">
                <a:solidFill>
                  <a:srgbClr val="FF0000"/>
                </a:solidFill>
                <a:latin typeface="+mn-ea"/>
              </a:rPr>
              <a:t>4</a:t>
            </a:r>
            <a:r>
              <a:rPr kumimoji="1" lang="zh-CN" altLang="en-US" sz="1400" b="1" dirty="0" smtClean="0">
                <a:solidFill>
                  <a:srgbClr val="FF0000"/>
                </a:solidFill>
                <a:latin typeface="+mn-ea"/>
              </a:rPr>
              <a:t>）</a:t>
            </a:r>
            <a:endParaRPr lang="zh-CN" altLang="en-US" sz="1400" dirty="0">
              <a:latin typeface="+mn-ea"/>
            </a:endParaRPr>
          </a:p>
        </p:txBody>
      </p:sp>
      <p:sp>
        <p:nvSpPr>
          <p:cNvPr id="37" name="矩形 36"/>
          <p:cNvSpPr/>
          <p:nvPr/>
        </p:nvSpPr>
        <p:spPr>
          <a:xfrm>
            <a:off x="4881554" y="2000240"/>
            <a:ext cx="571504" cy="307777"/>
          </a:xfrm>
          <a:prstGeom prst="rect">
            <a:avLst/>
          </a:prstGeom>
          <a:solidFill>
            <a:schemeClr val="accent1"/>
          </a:solidFill>
        </p:spPr>
        <p:txBody>
          <a:bodyPr wrap="square">
            <a:spAutoFit/>
          </a:bodyPr>
          <a:lstStyle/>
          <a:p>
            <a:r>
              <a:rPr kumimoji="1" lang="zh-CN" altLang="en-US" sz="1400" b="1" dirty="0" smtClean="0">
                <a:solidFill>
                  <a:srgbClr val="FF0000"/>
                </a:solidFill>
                <a:latin typeface="+mn-ea"/>
              </a:rPr>
              <a:t>（</a:t>
            </a:r>
            <a:r>
              <a:rPr kumimoji="1" lang="en-US" altLang="zh-CN" sz="1400" b="1" dirty="0" smtClean="0">
                <a:solidFill>
                  <a:srgbClr val="FF0000"/>
                </a:solidFill>
                <a:latin typeface="+mn-ea"/>
              </a:rPr>
              <a:t>3</a:t>
            </a:r>
            <a:r>
              <a:rPr kumimoji="1" lang="zh-CN" altLang="en-US" sz="1400" b="1" dirty="0" smtClean="0">
                <a:solidFill>
                  <a:srgbClr val="FF0000"/>
                </a:solidFill>
                <a:latin typeface="+mn-ea"/>
              </a:rPr>
              <a:t>）</a:t>
            </a:r>
            <a:endParaRPr lang="zh-CN" altLang="en-US" sz="1400" dirty="0">
              <a:latin typeface="+mn-ea"/>
            </a:endParaRPr>
          </a:p>
        </p:txBody>
      </p:sp>
      <p:sp>
        <p:nvSpPr>
          <p:cNvPr id="38" name="矩形 37"/>
          <p:cNvSpPr/>
          <p:nvPr/>
        </p:nvSpPr>
        <p:spPr>
          <a:xfrm>
            <a:off x="2452662" y="2000240"/>
            <a:ext cx="571504" cy="307777"/>
          </a:xfrm>
          <a:prstGeom prst="rect">
            <a:avLst/>
          </a:prstGeom>
          <a:solidFill>
            <a:schemeClr val="accent1"/>
          </a:solidFill>
        </p:spPr>
        <p:txBody>
          <a:bodyPr wrap="square">
            <a:spAutoFit/>
          </a:bodyPr>
          <a:lstStyle/>
          <a:p>
            <a:r>
              <a:rPr kumimoji="1" lang="zh-CN" altLang="en-US" sz="1400" b="1" dirty="0" smtClean="0">
                <a:solidFill>
                  <a:srgbClr val="FF0000"/>
                </a:solidFill>
                <a:latin typeface="+mn-ea"/>
              </a:rPr>
              <a:t>（</a:t>
            </a:r>
            <a:r>
              <a:rPr kumimoji="1" lang="en-US" altLang="zh-CN" sz="1400" b="1" dirty="0" smtClean="0">
                <a:solidFill>
                  <a:srgbClr val="FF0000"/>
                </a:solidFill>
                <a:latin typeface="+mn-ea"/>
              </a:rPr>
              <a:t>2</a:t>
            </a:r>
            <a:r>
              <a:rPr kumimoji="1" lang="zh-CN" altLang="en-US" sz="1400" b="1" dirty="0" smtClean="0">
                <a:solidFill>
                  <a:srgbClr val="FF0000"/>
                </a:solidFill>
                <a:latin typeface="+mn-ea"/>
              </a:rPr>
              <a:t>）</a:t>
            </a:r>
            <a:endParaRPr lang="zh-CN" altLang="en-US" sz="1400" dirty="0">
              <a:latin typeface="+mn-ea"/>
            </a:endParaRPr>
          </a:p>
        </p:txBody>
      </p:sp>
      <p:sp>
        <p:nvSpPr>
          <p:cNvPr id="34"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3.3 </a:t>
            </a:r>
            <a:r>
              <a:rPr lang="zh-CN" altLang="en-US" sz="3200" b="1" dirty="0" smtClean="0">
                <a:latin typeface="微软雅黑" panose="020B0503020204020204" pitchFamily="34" charset="-122"/>
                <a:ea typeface="微软雅黑" panose="020B0503020204020204" pitchFamily="34" charset="-122"/>
              </a:rPr>
              <a:t>非煤矿山水害治理新技术</a:t>
            </a:r>
            <a:r>
              <a:rPr lang="en-US" altLang="zh-CN" sz="3200" b="1" dirty="0" smtClean="0">
                <a:latin typeface="微软雅黑" panose="020B0503020204020204" pitchFamily="34" charset="-122"/>
                <a:ea typeface="微软雅黑" panose="020B0503020204020204" pitchFamily="34" charset="-122"/>
              </a:rPr>
              <a:t>——</a:t>
            </a:r>
            <a:r>
              <a:rPr lang="zh-CN" altLang="en-US" sz="3200" b="1" dirty="0" smtClean="0">
                <a:latin typeface="微软雅黑" panose="020B0503020204020204" pitchFamily="34" charset="-122"/>
                <a:ea typeface="微软雅黑" panose="020B0503020204020204" pitchFamily="34" charset="-122"/>
              </a:rPr>
              <a:t>地面帷幕注浆技术</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bldLst>
      <p:bldP spid="12" grpId="0" bldLvl="0" animBg="1"/>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95271" y="350038"/>
            <a:ext cx="10514384" cy="792946"/>
          </a:xfrm>
        </p:spPr>
        <p:txBody>
          <a:bodyPr>
            <a:normAutofit/>
          </a:bodyPr>
          <a:lstStyle/>
          <a:p>
            <a:r>
              <a:rPr lang="en-US" altLang="zh-CN" sz="2800" b="1" dirty="0" smtClean="0"/>
              <a:t>3.3</a:t>
            </a:r>
            <a:r>
              <a:rPr lang="zh-CN" altLang="en-US" sz="2800" b="1" dirty="0" smtClean="0">
                <a:sym typeface="+mn-ea"/>
              </a:rPr>
              <a:t>凡口铅锌矿地面帷幕注浆截流工程</a:t>
            </a:r>
            <a:endParaRPr lang="zh-CN" altLang="en-US" sz="2800" b="1" dirty="0"/>
          </a:p>
        </p:txBody>
      </p:sp>
      <p:grpSp>
        <p:nvGrpSpPr>
          <p:cNvPr id="5" name="组合 4"/>
          <p:cNvGrpSpPr>
            <a:grpSpLocks noChangeAspect="1"/>
          </p:cNvGrpSpPr>
          <p:nvPr/>
        </p:nvGrpSpPr>
        <p:grpSpPr>
          <a:xfrm>
            <a:off x="90805" y="2158973"/>
            <a:ext cx="4835525" cy="2832762"/>
            <a:chOff x="4187" y="3304"/>
            <a:chExt cx="10994" cy="6439"/>
          </a:xfrm>
        </p:grpSpPr>
        <p:pic>
          <p:nvPicPr>
            <p:cNvPr id="14" name="Picture 9" descr="C:\Users\Administrator\Desktop\321244ggg.jp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4187" y="3323"/>
              <a:ext cx="10293" cy="6421"/>
            </a:xfrm>
            <a:prstGeom prst="rect">
              <a:avLst/>
            </a:prstGeom>
            <a:noFill/>
            <a:ln w="9525">
              <a:solidFill>
                <a:srgbClr val="CC0000"/>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ctangle 6"/>
            <p:cNvSpPr>
              <a:spLocks noChangeArrowheads="1"/>
            </p:cNvSpPr>
            <p:nvPr/>
          </p:nvSpPr>
          <p:spPr bwMode="auto">
            <a:xfrm>
              <a:off x="7786" y="3304"/>
              <a:ext cx="2918" cy="523"/>
            </a:xfrm>
            <a:prstGeom prst="rect">
              <a:avLst/>
            </a:prstGeom>
            <a:solidFill>
              <a:srgbClr val="FFFF00"/>
            </a:solidFill>
            <a:ln w="25400">
              <a:solidFill>
                <a:srgbClr val="FF0000"/>
              </a:solidFill>
              <a:miter lim="800000"/>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900">
                  <a:solidFill>
                    <a:srgbClr val="000000"/>
                  </a:solidFill>
                  <a:latin typeface="Tahoma" panose="020B0604030504040204" pitchFamily="34" charset="0"/>
                  <a:ea typeface="黑体" panose="02010609060101010101" pitchFamily="49" charset="-122"/>
                </a:rPr>
                <a:t>帷幕工程布置平面图</a:t>
              </a:r>
            </a:p>
          </p:txBody>
        </p:sp>
        <p:sp>
          <p:nvSpPr>
            <p:cNvPr id="16" name="AutoShape 10"/>
            <p:cNvSpPr>
              <a:spLocks noChangeArrowheads="1"/>
            </p:cNvSpPr>
            <p:nvPr/>
          </p:nvSpPr>
          <p:spPr bwMode="auto">
            <a:xfrm rot="2853541">
              <a:off x="11024" y="8932"/>
              <a:ext cx="914" cy="273"/>
            </a:xfrm>
            <a:prstGeom prst="leftArrow">
              <a:avLst>
                <a:gd name="adj1" fmla="val 50000"/>
                <a:gd name="adj2" fmla="val 162552"/>
              </a:avLst>
            </a:prstGeom>
            <a:solidFill>
              <a:srgbClr val="00B0F0"/>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7" name="椭圆形标注 16"/>
            <p:cNvSpPr/>
            <p:nvPr/>
          </p:nvSpPr>
          <p:spPr>
            <a:xfrm>
              <a:off x="11638" y="8240"/>
              <a:ext cx="2841" cy="798"/>
            </a:xfrm>
            <a:prstGeom prst="wedgeEllipseCallout">
              <a:avLst>
                <a:gd name="adj1" fmla="val -45471"/>
                <a:gd name="adj2" fmla="val -123214"/>
              </a:avLst>
            </a:prstGeom>
            <a:solidFill>
              <a:srgbClr val="02DDE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solidFill>
                    <a:srgbClr val="FFFFFF"/>
                  </a:solidFill>
                </a:rPr>
                <a:t>帷幕轴线</a:t>
              </a:r>
            </a:p>
          </p:txBody>
        </p:sp>
        <p:sp>
          <p:nvSpPr>
            <p:cNvPr id="18" name="椭圆形标注 17"/>
            <p:cNvSpPr/>
            <p:nvPr/>
          </p:nvSpPr>
          <p:spPr>
            <a:xfrm>
              <a:off x="12092" y="4742"/>
              <a:ext cx="3088" cy="798"/>
            </a:xfrm>
            <a:prstGeom prst="wedgeEllipseCallout">
              <a:avLst>
                <a:gd name="adj1" fmla="val -45471"/>
                <a:gd name="adj2" fmla="val -123214"/>
              </a:avLst>
            </a:prstGeom>
            <a:solidFill>
              <a:srgbClr val="02DDE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solidFill>
                    <a:srgbClr val="FFFFFF"/>
                  </a:solidFill>
                </a:rPr>
                <a:t>相对隔水层</a:t>
              </a:r>
            </a:p>
          </p:txBody>
        </p:sp>
        <p:sp>
          <p:nvSpPr>
            <p:cNvPr id="19" name="椭圆形标注 18"/>
            <p:cNvSpPr/>
            <p:nvPr/>
          </p:nvSpPr>
          <p:spPr>
            <a:xfrm>
              <a:off x="4510" y="3965"/>
              <a:ext cx="3212" cy="798"/>
            </a:xfrm>
            <a:prstGeom prst="wedgeEllipseCallout">
              <a:avLst>
                <a:gd name="adj1" fmla="val -43381"/>
                <a:gd name="adj2" fmla="val 117263"/>
              </a:avLst>
            </a:prstGeom>
            <a:solidFill>
              <a:srgbClr val="02DDE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solidFill>
                    <a:srgbClr val="FFFFFF"/>
                  </a:solidFill>
                </a:rPr>
                <a:t>相对隔水层</a:t>
              </a:r>
            </a:p>
          </p:txBody>
        </p:sp>
      </p:grpSp>
      <p:graphicFrame>
        <p:nvGraphicFramePr>
          <p:cNvPr id="11" name="Group 11"/>
          <p:cNvGraphicFramePr>
            <a:graphicFrameLocks noGrp="1"/>
          </p:cNvGraphicFramePr>
          <p:nvPr>
            <p:custDataLst>
              <p:tags r:id="rId1"/>
            </p:custDataLst>
          </p:nvPr>
        </p:nvGraphicFramePr>
        <p:xfrm>
          <a:off x="71755" y="5176520"/>
          <a:ext cx="4574540" cy="1544320"/>
        </p:xfrm>
        <a:graphic>
          <a:graphicData uri="http://schemas.openxmlformats.org/drawingml/2006/table">
            <a:tbl>
              <a:tblPr>
                <a:tableStyleId>{C4B1156A-380E-4F78-BDF5-A606A8083BF9}</a:tableStyleId>
              </a:tblPr>
              <a:tblGrid>
                <a:gridCol w="1227455"/>
                <a:gridCol w="1450340"/>
                <a:gridCol w="1896745"/>
              </a:tblGrid>
              <a:tr h="330835">
                <a:tc>
                  <a:txBody>
                    <a:bodyPr/>
                    <a:lstStyle/>
                    <a:p>
                      <a:pPr marL="0" marR="0" lvl="0" indent="0" algn="ctr" defTabSz="914400" rtl="0" eaLnBrk="1" fontAlgn="base" latinLnBrk="0" hangingPunct="1">
                        <a:lnSpc>
                          <a:spcPct val="150000"/>
                        </a:lnSpc>
                        <a:spcBef>
                          <a:spcPts val="500"/>
                        </a:spcBef>
                        <a:spcAft>
                          <a:spcPts val="500"/>
                        </a:spcAft>
                        <a:buClrTx/>
                        <a:buSzTx/>
                        <a:buFontTx/>
                        <a:buNone/>
                      </a:pP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钻孔</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个</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c>
                  <a:txBody>
                    <a:bodyPr/>
                    <a:lstStyle/>
                    <a:p>
                      <a:pPr marL="0" marR="0" lvl="0" indent="0" algn="ctr" defTabSz="914400" rtl="0" eaLnBrk="1" fontAlgn="base" latinLnBrk="0" hangingPunct="1">
                        <a:lnSpc>
                          <a:spcPct val="150000"/>
                        </a:lnSpc>
                        <a:spcBef>
                          <a:spcPts val="500"/>
                        </a:spcBef>
                        <a:spcAft>
                          <a:spcPts val="500"/>
                        </a:spcAft>
                        <a:buClrTx/>
                        <a:buSzTx/>
                        <a:buFontTx/>
                        <a:buNone/>
                      </a:pP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钻探进尺</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(m)</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c>
                  <a:txBody>
                    <a:bodyPr/>
                    <a:lstStyle/>
                    <a:p>
                      <a:pPr marL="0" marR="0" lvl="0" indent="0" algn="ctr" defTabSz="914400" rtl="0" eaLnBrk="1" fontAlgn="base" latinLnBrk="0" hangingPunct="1">
                        <a:lnSpc>
                          <a:spcPct val="150000"/>
                        </a:lnSpc>
                        <a:spcBef>
                          <a:spcPts val="500"/>
                        </a:spcBef>
                        <a:spcAft>
                          <a:spcPts val="500"/>
                        </a:spcAft>
                        <a:buClrTx/>
                        <a:buSzTx/>
                        <a:buFontTx/>
                        <a:buNone/>
                      </a:pP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注浆</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(m</a:t>
                      </a:r>
                      <a:r>
                        <a:rPr kumimoji="0" lang="en-US" sz="1400" u="none" strike="noStrike" cap="none" normalizeH="0" baseline="3000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3</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r>
              <a:tr h="330835">
                <a:tc>
                  <a:txBody>
                    <a:bodyPr/>
                    <a:lstStyle/>
                    <a:p>
                      <a:pPr marL="0" marR="0" lvl="0" indent="0" algn="ctr" defTabSz="914400" rtl="0" eaLnBrk="1" fontAlgn="base" latinLnBrk="0" hangingPunct="1">
                        <a:lnSpc>
                          <a:spcPct val="150000"/>
                        </a:lnSpc>
                        <a:spcBef>
                          <a:spcPts val="500"/>
                        </a:spcBef>
                        <a:spcAft>
                          <a:spcPts val="500"/>
                        </a:spcAft>
                        <a:buClrTx/>
                        <a:buSzTx/>
                        <a:buFontTx/>
                        <a:buNone/>
                      </a:pP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278</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c>
                  <a:txBody>
                    <a:bodyPr/>
                    <a:lstStyle/>
                    <a:p>
                      <a:pPr marL="0" marR="0" lvl="0" indent="0" algn="ctr" defTabSz="914400" rtl="0" eaLnBrk="1" fontAlgn="base" latinLnBrk="0" hangingPunct="1">
                        <a:lnSpc>
                          <a:spcPct val="150000"/>
                        </a:lnSpc>
                        <a:spcBef>
                          <a:spcPts val="500"/>
                        </a:spcBef>
                        <a:spcAft>
                          <a:spcPts val="500"/>
                        </a:spcAft>
                        <a:buClrTx/>
                        <a:buSzTx/>
                        <a:buFontTx/>
                        <a:buNone/>
                      </a:pP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45834.69</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c>
                  <a:txBody>
                    <a:bodyPr/>
                    <a:lstStyle/>
                    <a:p>
                      <a:pPr marL="0" marR="0" lvl="0" indent="0" algn="ctr" defTabSz="914400" rtl="0" eaLnBrk="1" fontAlgn="base" latinLnBrk="0" hangingPunct="1">
                        <a:lnSpc>
                          <a:spcPct val="150000"/>
                        </a:lnSpc>
                        <a:spcBef>
                          <a:spcPts val="500"/>
                        </a:spcBef>
                        <a:spcAft>
                          <a:spcPts val="500"/>
                        </a:spcAft>
                        <a:buClrTx/>
                        <a:buSzTx/>
                        <a:buFontTx/>
                        <a:buNone/>
                      </a:pP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197126.947</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r>
              <a:tr h="88265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水泥：</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64564.81t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；尾砂：</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16604.688t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；粘土：</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70217.365t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水玻璃：</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4063.949t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；谷壳</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稻草：</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8795.2</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袋；海带：</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2644.5Kg</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；黄豆：</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1277.5Kg.4#</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可塑剂：</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16.255t</a:t>
                      </a:r>
                      <a:r>
                        <a:rPr kumimoji="0" lang="zh-CN" alt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；聚氨酯：</a:t>
                      </a:r>
                      <a:r>
                        <a:rPr kumimoji="0" lang="en-US" sz="1400" u="none" strike="noStrike" cap="none" normalizeH="0" baseline="0" dirty="0" smtClean="0">
                          <a:ln>
                            <a:noFill/>
                          </a:ln>
                          <a:effectLst/>
                          <a:latin typeface="Times New Roman" panose="02020603050405020304" pitchFamily="18" charset="0"/>
                          <a:ea typeface="黑体" panose="02010609060101010101" pitchFamily="49" charset="-122"/>
                          <a:cs typeface="Times New Roman" panose="02020603050405020304" pitchFamily="18" charset="0"/>
                        </a:rPr>
                        <a:t>2.5t</a:t>
                      </a:r>
                      <a:endParaRPr kumimoji="0" lang="zh-CN" altLang="en-US" sz="1400" b="1" i="0" u="none" strike="noStrike" cap="none" normalizeH="0" baseline="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horzOverflow="overflow"/>
                </a:tc>
                <a:tc hMerge="1">
                  <a:txBody>
                    <a:bodyPr/>
                    <a:lstStyle/>
                    <a:p>
                      <a:endParaRPr lang="zh-CN"/>
                    </a:p>
                  </a:txBody>
                  <a:tcPr/>
                </a:tc>
                <a:tc hMerge="1">
                  <a:txBody>
                    <a:bodyPr/>
                    <a:lstStyle/>
                    <a:p>
                      <a:endParaRPr lang="zh-CN"/>
                    </a:p>
                  </a:txBody>
                  <a:tcPr/>
                </a:tc>
              </a:tr>
            </a:tbl>
          </a:graphicData>
        </a:graphic>
      </p:graphicFrame>
      <p:pic>
        <p:nvPicPr>
          <p:cNvPr id="6" name="Picture 5" descr="4"/>
          <p:cNvPicPr>
            <a:picLocks noChangeArrowheads="1"/>
          </p:cNvPicPr>
          <p:nvPr>
            <p:custDataLst>
              <p:tags r:id="rId2"/>
            </p:custDataLst>
          </p:nvPr>
        </p:nvPicPr>
        <p:blipFill>
          <a:blip r:embed="rId13"/>
          <a:srcRect/>
          <a:stretch>
            <a:fillRect/>
          </a:stretch>
        </p:blipFill>
        <p:spPr bwMode="auto">
          <a:xfrm>
            <a:off x="4799957" y="1197281"/>
            <a:ext cx="2303051" cy="1800000"/>
          </a:xfrm>
          <a:prstGeom prst="rect">
            <a:avLst/>
          </a:prstGeom>
          <a:noFill/>
          <a:ln w="9525">
            <a:noFill/>
            <a:miter lim="800000"/>
            <a:headEnd/>
            <a:tailEnd/>
          </a:ln>
        </p:spPr>
      </p:pic>
      <p:pic>
        <p:nvPicPr>
          <p:cNvPr id="9" name="Picture 6" descr="7"/>
          <p:cNvPicPr>
            <a:picLocks noChangeArrowheads="1"/>
          </p:cNvPicPr>
          <p:nvPr>
            <p:custDataLst>
              <p:tags r:id="rId3"/>
            </p:custDataLst>
          </p:nvPr>
        </p:nvPicPr>
        <p:blipFill>
          <a:blip r:embed="rId14"/>
          <a:srcRect/>
          <a:stretch>
            <a:fillRect/>
          </a:stretch>
        </p:blipFill>
        <p:spPr bwMode="auto">
          <a:xfrm>
            <a:off x="4782185" y="3070306"/>
            <a:ext cx="2304000" cy="1799590"/>
          </a:xfrm>
          <a:prstGeom prst="rect">
            <a:avLst/>
          </a:prstGeom>
          <a:noFill/>
          <a:ln w="9525">
            <a:noFill/>
            <a:miter lim="800000"/>
            <a:headEnd/>
            <a:tailEnd/>
          </a:ln>
        </p:spPr>
      </p:pic>
      <p:pic>
        <p:nvPicPr>
          <p:cNvPr id="10" name="Picture 7" descr="3"/>
          <p:cNvPicPr>
            <a:picLocks noChangeArrowheads="1"/>
          </p:cNvPicPr>
          <p:nvPr>
            <p:custDataLst>
              <p:tags r:id="rId4"/>
            </p:custDataLst>
          </p:nvPr>
        </p:nvPicPr>
        <p:blipFill>
          <a:blip r:embed="rId15"/>
          <a:srcRect/>
          <a:stretch>
            <a:fillRect/>
          </a:stretch>
        </p:blipFill>
        <p:spPr bwMode="auto">
          <a:xfrm>
            <a:off x="4781893" y="4942921"/>
            <a:ext cx="2304000" cy="1799590"/>
          </a:xfrm>
          <a:prstGeom prst="rect">
            <a:avLst/>
          </a:prstGeom>
          <a:noFill/>
          <a:ln w="9525">
            <a:noFill/>
            <a:miter lim="800000"/>
            <a:headEnd/>
            <a:tailEnd/>
          </a:ln>
        </p:spPr>
      </p:pic>
      <p:sp>
        <p:nvSpPr>
          <p:cNvPr id="12" name="文本框 11"/>
          <p:cNvSpPr txBox="1"/>
          <p:nvPr/>
        </p:nvSpPr>
        <p:spPr>
          <a:xfrm>
            <a:off x="90805" y="1268730"/>
            <a:ext cx="4574540" cy="706755"/>
          </a:xfrm>
          <a:prstGeom prst="rect">
            <a:avLst/>
          </a:prstGeom>
          <a:noFill/>
          <a:ln w="25400">
            <a:solidFill>
              <a:schemeClr val="accent1">
                <a:shade val="50000"/>
              </a:schemeClr>
            </a:solidFill>
            <a:prstDash val="dash"/>
          </a:ln>
        </p:spPr>
        <p:txBody>
          <a:bodyPr wrap="square" rtlCol="0" anchor="t">
            <a:spAutoFit/>
          </a:bodyPr>
          <a:lstStyle/>
          <a:p>
            <a:pPr indent="0" fontAlgn="auto">
              <a:lnSpc>
                <a:spcPct val="100000"/>
              </a:lnSpc>
              <a:buFont typeface="Arial" panose="020B0604020202020204" pitchFamily="34" charset="0"/>
              <a:buNone/>
            </a:pPr>
            <a:r>
              <a:rPr lang="zh-CN" altLang="en-US" sz="2000" b="1" dirty="0" smtClean="0">
                <a:solidFill>
                  <a:schemeClr val="accent1"/>
                </a:solidFill>
                <a:latin typeface="黑体" panose="02010609060101010101" pitchFamily="49" charset="-122"/>
                <a:ea typeface="黑体" panose="02010609060101010101" pitchFamily="49" charset="-122"/>
                <a:sym typeface="+mn-ea"/>
              </a:rPr>
              <a:t>技术难点：通道</a:t>
            </a:r>
            <a:r>
              <a:rPr lang="zh-CN" altLang="en-US" sz="2000" b="1" dirty="0">
                <a:solidFill>
                  <a:schemeClr val="accent1"/>
                </a:solidFill>
                <a:latin typeface="黑体" panose="02010609060101010101" pitchFamily="49" charset="-122"/>
                <a:ea typeface="黑体" panose="02010609060101010101" pitchFamily="49" charset="-122"/>
                <a:sym typeface="+mn-ea"/>
              </a:rPr>
              <a:t>集中，地下水流速快，控浆困难</a:t>
            </a:r>
          </a:p>
        </p:txBody>
      </p:sp>
      <p:sp>
        <p:nvSpPr>
          <p:cNvPr id="26" name="Rectangle 3"/>
          <p:cNvSpPr>
            <a:spLocks noChangeArrowheads="1"/>
          </p:cNvSpPr>
          <p:nvPr>
            <p:custDataLst>
              <p:tags r:id="rId5"/>
            </p:custDataLst>
          </p:nvPr>
        </p:nvSpPr>
        <p:spPr bwMode="auto">
          <a:xfrm>
            <a:off x="7176135" y="1268730"/>
            <a:ext cx="4912360" cy="768350"/>
          </a:xfrm>
          <a:prstGeom prst="rect">
            <a:avLst/>
          </a:prstGeom>
          <a:noFill/>
          <a:ln w="25400">
            <a:solidFill>
              <a:schemeClr val="accent1">
                <a:shade val="50000"/>
              </a:schemeClr>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fontAlgn="auto" hangingPunct="1">
              <a:lnSpc>
                <a:spcPct val="100000"/>
              </a:lnSpc>
              <a:buClr>
                <a:srgbClr val="FF0066"/>
              </a:buClr>
              <a:buFont typeface="Arial" panose="020B0604020202020204" pitchFamily="34" charset="0"/>
              <a:buNone/>
            </a:pPr>
            <a:r>
              <a:rPr lang="zh-CN" altLang="en-US" sz="2000" b="1" dirty="0" smtClean="0">
                <a:solidFill>
                  <a:srgbClr val="00B050"/>
                </a:solidFill>
                <a:latin typeface="黑体" panose="02010609060101010101" pitchFamily="49" charset="-122"/>
                <a:ea typeface="黑体" panose="02010609060101010101" pitchFamily="49" charset="-122"/>
              </a:rPr>
              <a:t>措施手段：物探 + 高精度示踪试验 + 加密钻探 + 四步动水注浆</a:t>
            </a:r>
            <a:r>
              <a:rPr lang="en-US" altLang="zh-CN" sz="2400" b="1" dirty="0">
                <a:solidFill>
                  <a:srgbClr val="00B050"/>
                </a:solidFill>
                <a:latin typeface="黑体" panose="02010609060101010101" pitchFamily="49" charset="-122"/>
                <a:ea typeface="黑体" panose="02010609060101010101" pitchFamily="49" charset="-122"/>
              </a:rPr>
              <a:t> </a:t>
            </a:r>
          </a:p>
        </p:txBody>
      </p:sp>
      <p:pic>
        <p:nvPicPr>
          <p:cNvPr id="20" name="Picture 5" descr="C:\Users\Administrator\AppData\Roaming\Tencent\Users\99309986\QQ\WinTemp\RichOle\UQ3F]1Q]K]V]VASKU1YUSMN.png"/>
          <p:cNvPicPr>
            <a:picLocks noChangeAspect="1" noChangeArrowheads="1"/>
          </p:cNvPicPr>
          <p:nvPr>
            <p:custDataLst>
              <p:tags r:id="rId6"/>
            </p:custDataLst>
          </p:nvPr>
        </p:nvPicPr>
        <p:blipFill>
          <a:blip r:embed="rId16">
            <a:extLst>
              <a:ext uri="{28A0092B-C50C-407E-A947-70E740481C1C}">
                <a14:useLocalDpi xmlns="" xmlns:a14="http://schemas.microsoft.com/office/drawing/2010/main" val="0"/>
              </a:ext>
            </a:extLst>
          </a:blip>
          <a:srcRect/>
          <a:stretch>
            <a:fillRect/>
          </a:stretch>
        </p:blipFill>
        <p:spPr bwMode="auto">
          <a:xfrm>
            <a:off x="7139940" y="2037080"/>
            <a:ext cx="4948555" cy="2592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圆角矩形 21"/>
          <p:cNvSpPr/>
          <p:nvPr>
            <p:custDataLst>
              <p:tags r:id="rId7"/>
            </p:custDataLst>
          </p:nvPr>
        </p:nvSpPr>
        <p:spPr bwMode="auto">
          <a:xfrm>
            <a:off x="7221692" y="5977434"/>
            <a:ext cx="4735760" cy="764894"/>
          </a:xfrm>
          <a:prstGeom prst="roundRect">
            <a:avLst/>
          </a:prstGeom>
          <a:solidFill>
            <a:srgbClr val="00B0F0"/>
          </a:solidFill>
          <a:ln w="19050">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nSpc>
                <a:spcPct val="130000"/>
              </a:lnSpc>
              <a:defRPr/>
            </a:pPr>
            <a:r>
              <a:rPr lang="zh-CN" altLang="en-US" sz="1400" dirty="0">
                <a:solidFill>
                  <a:schemeClr val="tx1"/>
                </a:solidFill>
                <a:latin typeface="黑体" panose="02010609060101010101" pitchFamily="49" charset="-122"/>
                <a:ea typeface="黑体" panose="02010609060101010101" pitchFamily="49" charset="-122"/>
              </a:rPr>
              <a:t>效果</a:t>
            </a:r>
            <a:r>
              <a:rPr lang="zh-CN" altLang="en-US" sz="1400" dirty="0" smtClean="0">
                <a:solidFill>
                  <a:schemeClr val="tx1"/>
                </a:solidFill>
                <a:latin typeface="黑体" panose="02010609060101010101" pitchFamily="49" charset="-122"/>
                <a:ea typeface="黑体" panose="02010609060101010101" pitchFamily="49" charset="-122"/>
              </a:rPr>
              <a:t>：</a:t>
            </a:r>
            <a:r>
              <a:rPr lang="zh-CN" altLang="en-US" sz="1400" dirty="0" smtClean="0">
                <a:latin typeface="黑体" panose="02010609060101010101" pitchFamily="49" charset="-122"/>
                <a:ea typeface="黑体" panose="02010609060101010101" pitchFamily="49" charset="-122"/>
              </a:rPr>
              <a:t>一次性</a:t>
            </a:r>
            <a:r>
              <a:rPr lang="zh-CN" altLang="en-US" sz="1400" dirty="0">
                <a:latin typeface="黑体" panose="02010609060101010101" pitchFamily="49" charset="-122"/>
                <a:ea typeface="黑体" panose="02010609060101010101" pitchFamily="49" charset="-122"/>
              </a:rPr>
              <a:t>封堵该强动水通道</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a:t>
            </a:r>
            <a:r>
              <a:rPr lang="en-US" sz="1400" dirty="0" smtClean="0">
                <a:latin typeface="Times New Roman" panose="02020603050405020304" pitchFamily="18" charset="0"/>
                <a:ea typeface="黑体" panose="02010609060101010101" pitchFamily="49" charset="-122"/>
                <a:cs typeface="Times New Roman" panose="02020603050405020304" pitchFamily="18" charset="0"/>
              </a:rPr>
              <a:t>2013</a:t>
            </a:r>
            <a:r>
              <a:rPr lang="zh-CN" altLang="en-US" sz="1400" dirty="0">
                <a:latin typeface="黑体" panose="02010609060101010101" pitchFamily="49" charset="-122"/>
                <a:ea typeface="黑体" panose="02010609060101010101" pitchFamily="49" charset="-122"/>
              </a:rPr>
              <a:t>年</a:t>
            </a:r>
            <a:r>
              <a:rPr lang="en-US" sz="1400" dirty="0">
                <a:latin typeface="Times New Roman" panose="02020603050405020304" pitchFamily="18" charset="0"/>
                <a:ea typeface="黑体" panose="02010609060101010101" pitchFamily="49" charset="-122"/>
                <a:cs typeface="Times New Roman" panose="02020603050405020304" pitchFamily="18" charset="0"/>
              </a:rPr>
              <a:t>7</a:t>
            </a:r>
            <a:r>
              <a:rPr lang="zh-CN" altLang="en-US" sz="1400" dirty="0">
                <a:latin typeface="黑体" panose="02010609060101010101" pitchFamily="49" charset="-122"/>
                <a:ea typeface="黑体" panose="02010609060101010101" pitchFamily="49" charset="-122"/>
              </a:rPr>
              <a:t>月</a:t>
            </a:r>
            <a:r>
              <a:rPr lang="en-US" sz="1400" dirty="0">
                <a:latin typeface="Times New Roman" panose="02020603050405020304" pitchFamily="18" charset="0"/>
                <a:ea typeface="黑体" panose="02010609060101010101" pitchFamily="49" charset="-122"/>
                <a:cs typeface="Times New Roman" panose="02020603050405020304" pitchFamily="18" charset="0"/>
              </a:rPr>
              <a:t>14</a:t>
            </a:r>
            <a:r>
              <a:rPr lang="zh-CN" altLang="en-US" sz="1400" dirty="0">
                <a:latin typeface="黑体" panose="02010609060101010101" pitchFamily="49" charset="-122"/>
                <a:ea typeface="黑体" panose="02010609060101010101" pitchFamily="49" charset="-122"/>
              </a:rPr>
              <a:t>日成功封堵后</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en-US" sz="1400" dirty="0">
                <a:latin typeface="Times New Roman" panose="02020603050405020304" pitchFamily="18" charset="0"/>
                <a:ea typeface="黑体" panose="02010609060101010101" pitchFamily="49" charset="-122"/>
                <a:cs typeface="Times New Roman" panose="02020603050405020304" pitchFamily="18" charset="0"/>
              </a:rPr>
              <a:t> -40m</a:t>
            </a:r>
            <a:r>
              <a:rPr lang="zh-CN" altLang="en-US" sz="1400" dirty="0">
                <a:latin typeface="黑体" panose="02010609060101010101" pitchFamily="49" charset="-122"/>
                <a:ea typeface="黑体" panose="02010609060101010101" pitchFamily="49" charset="-122"/>
              </a:rPr>
              <a:t>中段日排水量减少近</a:t>
            </a:r>
            <a:r>
              <a:rPr lang="en-US" sz="1400" dirty="0">
                <a:latin typeface="Times New Roman" panose="02020603050405020304" pitchFamily="18" charset="0"/>
                <a:ea typeface="黑体" panose="02010609060101010101" pitchFamily="49" charset="-122"/>
                <a:cs typeface="Times New Roman" panose="02020603050405020304" pitchFamily="18" charset="0"/>
              </a:rPr>
              <a:t>6000m</a:t>
            </a:r>
            <a:r>
              <a:rPr lang="en-US" sz="14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堵水率</a:t>
            </a:r>
            <a:r>
              <a:rPr lang="en-US" altLang="zh-CN"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75%</a:t>
            </a:r>
            <a:endParaRPr lang="en-US" altLang="zh-CN"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Picture 5" descr="IMG_3679"/>
          <p:cNvPicPr>
            <a:picLocks noChangeAspect="1" noChangeArrowheads="1"/>
          </p:cNvPicPr>
          <p:nvPr>
            <p:custDataLst>
              <p:tags r:id="rId8"/>
            </p:custDataLst>
          </p:nvPr>
        </p:nvPicPr>
        <p:blipFill>
          <a:blip r:embed="rId17" cstate="print">
            <a:extLst>
              <a:ext uri="{28A0092B-C50C-407E-A947-70E740481C1C}">
                <a14:useLocalDpi xmlns="" xmlns:a14="http://schemas.microsoft.com/office/drawing/2010/main" val="0"/>
              </a:ext>
            </a:extLst>
          </a:blip>
          <a:srcRect/>
          <a:stretch>
            <a:fillRect/>
          </a:stretch>
        </p:blipFill>
        <p:spPr bwMode="auto">
          <a:xfrm>
            <a:off x="7464425" y="4620260"/>
            <a:ext cx="1713230" cy="1266825"/>
          </a:xfrm>
          <a:prstGeom prst="rect">
            <a:avLst/>
          </a:prstGeom>
          <a:noFill/>
          <a:ln w="9525">
            <a:solidFill>
              <a:srgbClr val="3333CC"/>
            </a:solidFill>
            <a:miter lim="800000"/>
            <a:headEnd/>
            <a:tailEnd/>
          </a:ln>
          <a:extLst>
            <a:ext uri="{909E8E84-426E-40DD-AFC4-6F175D3DCCD1}">
              <a14:hiddenFill xmlns="" xmlns:a14="http://schemas.microsoft.com/office/drawing/2010/main">
                <a:solidFill>
                  <a:srgbClr val="FFFFFF"/>
                </a:solidFill>
              </a14:hiddenFill>
            </a:ext>
          </a:extLst>
        </p:spPr>
      </p:pic>
      <p:pic>
        <p:nvPicPr>
          <p:cNvPr id="109569" name="Picture 1" descr="D:\01-项目\2-广东 凡口\2014\帷幕见效果后2.jpg"/>
          <p:cNvPicPr>
            <a:picLocks noChangeAspect="1" noChangeArrowheads="1"/>
          </p:cNvPicPr>
          <p:nvPr>
            <p:custDataLst>
              <p:tags r:id="rId9"/>
            </p:custDataLst>
          </p:nvPr>
        </p:nvPicPr>
        <p:blipFill>
          <a:blip r:embed="rId18" cstate="print"/>
          <a:srcRect/>
          <a:stretch>
            <a:fillRect/>
          </a:stretch>
        </p:blipFill>
        <p:spPr bwMode="auto">
          <a:xfrm>
            <a:off x="9912985" y="4620260"/>
            <a:ext cx="1913890" cy="1275715"/>
          </a:xfrm>
          <a:prstGeom prst="rect">
            <a:avLst/>
          </a:prstGeom>
          <a:noFill/>
        </p:spPr>
      </p:pic>
      <p:sp>
        <p:nvSpPr>
          <p:cNvPr id="23" name="右箭头 22"/>
          <p:cNvSpPr/>
          <p:nvPr/>
        </p:nvSpPr>
        <p:spPr>
          <a:xfrm>
            <a:off x="9264650" y="5157470"/>
            <a:ext cx="575945" cy="19685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bldLst>
      <p:bldP spid="2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107"/>
          <p:cNvGraphicFramePr>
            <a:graphicFrameLocks noGrp="1"/>
          </p:cNvGraphicFramePr>
          <p:nvPr>
            <p:custDataLst>
              <p:tags r:id="rId1"/>
            </p:custDataLst>
          </p:nvPr>
        </p:nvGraphicFramePr>
        <p:xfrm>
          <a:off x="1095340" y="1587572"/>
          <a:ext cx="9937105" cy="5140307"/>
        </p:xfrm>
        <a:graphic>
          <a:graphicData uri="http://schemas.openxmlformats.org/drawingml/2006/table">
            <a:tbl>
              <a:tblPr/>
              <a:tblGrid>
                <a:gridCol w="1420373"/>
                <a:gridCol w="2279203"/>
                <a:gridCol w="3523405"/>
                <a:gridCol w="2714124"/>
              </a:tblGrid>
              <a:tr h="462518">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时  间</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地</a:t>
                      </a:r>
                      <a:r>
                        <a:rPr kumimoji="0" lang="zh-CN" altLang="en-US" sz="1600" b="0" i="0" u="none" strike="noStrike" cap="none" normalizeH="0" baseline="0" smtClean="0">
                          <a:ln>
                            <a:noFill/>
                          </a:ln>
                          <a:solidFill>
                            <a:schemeClr val="tx1"/>
                          </a:solidFill>
                          <a:effectLst/>
                          <a:latin typeface="Arial" panose="020B0604020202020204"/>
                          <a:ea typeface="仿宋_GB2312" pitchFamily="49" charset="-122"/>
                          <a:cs typeface="Times New Roman" panose="02020603050405020304" pitchFamily="18" charset="0"/>
                        </a:rPr>
                        <a:t>        </a:t>
                      </a: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点</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概</a:t>
                      </a:r>
                      <a:r>
                        <a:rPr kumimoji="0" lang="zh-CN" altLang="en-US" sz="1600" b="0" i="0" u="none" strike="noStrike" cap="none" normalizeH="0" baseline="0" smtClean="0">
                          <a:ln>
                            <a:noFill/>
                          </a:ln>
                          <a:solidFill>
                            <a:schemeClr val="tx1"/>
                          </a:solidFill>
                          <a:effectLst/>
                          <a:latin typeface="Arial" panose="020B0604020202020204"/>
                          <a:ea typeface="仿宋_GB2312" pitchFamily="49" charset="-122"/>
                          <a:cs typeface="Times New Roman" panose="02020603050405020304" pitchFamily="18" charset="0"/>
                        </a:rPr>
                        <a:t>             </a:t>
                      </a: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况</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效</a:t>
                      </a:r>
                      <a:r>
                        <a:rPr kumimoji="0" lang="zh-CN" altLang="en-US" sz="1600" b="0" i="0" u="none" strike="noStrike" cap="none" normalizeH="0" baseline="0" smtClean="0">
                          <a:ln>
                            <a:noFill/>
                          </a:ln>
                          <a:solidFill>
                            <a:schemeClr val="tx1"/>
                          </a:solidFill>
                          <a:effectLst/>
                          <a:latin typeface="Arial" panose="020B0604020202020204"/>
                          <a:ea typeface="仿宋_GB2312" pitchFamily="49" charset="-122"/>
                          <a:cs typeface="Times New Roman" panose="02020603050405020304" pitchFamily="18" charset="0"/>
                        </a:rPr>
                        <a:t>         </a:t>
                      </a: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果</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720757">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2003-2007</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铜陵新桥矿业公司</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首条改性粘土浆大型地面帷幕</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获省部级科技进步一等奖，堵水率达</a:t>
                      </a: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77.97%</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370014">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2006-2007</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铜陵金口岭铜矿</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井下局部垂直帷幕注浆</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75%</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333399">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2006-2007</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大冶大红山铜矿</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大型尾砂水泥浆帷幕</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82%</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323762">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2007-2009</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大冶金井金矿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园桶状全封闭式帷幕</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90%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561618">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2008-2009</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阳新赵家湾铜矿</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大型尾砂水泥浆帷幕，使淹井矿山恢复</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92%</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348817">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2009</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宜丰新庄铜铅锌矿帷幕</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改性粘土浆局部帷幕</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90%</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666797">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2008-2013</a:t>
                      </a:r>
                      <a:endParaRPr kumimoji="0" lang="en-US" altLang="zh-CN"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韶关凡口铅锌矿</a:t>
                      </a:r>
                      <a:endParaRPr kumimoji="0" lang="zh-CN" altLang="en-US" sz="1600" b="0" i="0" u="none" strike="noStrike" cap="none" normalizeH="0" baseline="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改性粘土浆、大型局部强动水岩溶帷幕</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堵水率达</a:t>
                      </a: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75%</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402773">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2011-2014</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大冶大志山铜矿</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大型巨厚岩溶含水层帷幕</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72%</a:t>
                      </a: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474926">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2014-2017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庐江黄屯硫铁矿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火山岩裂隙大水矿床</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堵水率</a:t>
                      </a: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60%</a:t>
                      </a:r>
                      <a:endPar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r h="474926">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2022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rPr>
                        <a:t>长九（神山）灰岩矿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lang="zh-CN" altLang="en-US" sz="1600" dirty="0" smtClean="0">
                          <a:ln>
                            <a:noFill/>
                          </a:ln>
                          <a:effectLst/>
                          <a:latin typeface="Times New Roman" panose="02020603050405020304" pitchFamily="18" charset="0"/>
                          <a:ea typeface="仿宋_GB2312" pitchFamily="49" charset="-122"/>
                          <a:cs typeface="Times New Roman" panose="02020603050405020304" pitchFamily="18" charset="0"/>
                          <a:sym typeface="+mn-ea"/>
                        </a:rPr>
                        <a:t>桶状全封闭式溜井帷幕</a:t>
                      </a:r>
                      <a:endPar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
                          <a:schemeClr val="accent1"/>
                        </a:buClr>
                        <a:buSzPct val="85000"/>
                        <a:buFont typeface="Wingdings 2" panose="05020102010507070707" pitchFamily="18" charset="2"/>
                        <a:buNone/>
                      </a:pPr>
                      <a:r>
                        <a:rPr lang="zh-CN" altLang="en-US" sz="1600" dirty="0" smtClean="0">
                          <a:ln>
                            <a:noFill/>
                          </a:ln>
                          <a:effectLst/>
                          <a:latin typeface="Times New Roman" panose="02020603050405020304" pitchFamily="18" charset="0"/>
                          <a:ea typeface="仿宋_GB2312" pitchFamily="49" charset="-122"/>
                          <a:cs typeface="Times New Roman" panose="02020603050405020304" pitchFamily="18" charset="0"/>
                          <a:sym typeface="+mn-ea"/>
                        </a:rPr>
                        <a:t>堵水率</a:t>
                      </a:r>
                      <a:r>
                        <a:rPr lang="en-US" altLang="zh-CN" sz="1600" dirty="0" smtClean="0">
                          <a:ln>
                            <a:noFill/>
                          </a:ln>
                          <a:effectLst/>
                          <a:latin typeface="Times New Roman" panose="02020603050405020304" pitchFamily="18" charset="0"/>
                          <a:ea typeface="仿宋_GB2312" pitchFamily="49" charset="-122"/>
                          <a:cs typeface="Times New Roman" panose="02020603050405020304" pitchFamily="18" charset="0"/>
                          <a:sym typeface="+mn-ea"/>
                        </a:rPr>
                        <a:t>99.9%</a:t>
                      </a:r>
                      <a:endParaRPr kumimoji="0" lang="zh-CN" altLang="en-US" sz="1600" b="0" i="0" u="none" strike="noStrike" cap="none" normalizeH="0" baseline="0" dirty="0" smtClean="0">
                        <a:ln>
                          <a:noFill/>
                        </a:ln>
                        <a:solidFill>
                          <a:schemeClr val="tx1"/>
                        </a:solidFill>
                        <a:effectLst/>
                        <a:latin typeface="Times New Roman" panose="02020603050405020304" pitchFamily="18" charset="0"/>
                        <a:ea typeface="仿宋_GB2312" pitchFamily="49"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r>
            </a:tbl>
          </a:graphicData>
        </a:graphic>
      </p:graphicFrame>
      <p:sp>
        <p:nvSpPr>
          <p:cNvPr id="22" name="Rectangle 98"/>
          <p:cNvSpPr>
            <a:spLocks noChangeArrowheads="1"/>
          </p:cNvSpPr>
          <p:nvPr/>
        </p:nvSpPr>
        <p:spPr bwMode="auto">
          <a:xfrm>
            <a:off x="4363818" y="1213152"/>
            <a:ext cx="3160942" cy="30734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rgbClr val="FF0000"/>
                </a:solidFill>
                <a:latin typeface="Times New Roman" panose="02020603050405020304" pitchFamily="18" charset="0"/>
                <a:cs typeface="Times New Roman" panose="02020603050405020304" pitchFamily="18" charset="0"/>
              </a:rPr>
              <a:t>非煤矿山部分帷幕</a:t>
            </a:r>
            <a:r>
              <a:rPr lang="zh-CN" altLang="en-US" sz="2000" b="1" dirty="0">
                <a:solidFill>
                  <a:srgbClr val="FF0000"/>
                </a:solidFill>
                <a:latin typeface="Times New Roman" panose="02020603050405020304" pitchFamily="18" charset="0"/>
                <a:cs typeface="Times New Roman" panose="02020603050405020304" pitchFamily="18" charset="0"/>
              </a:rPr>
              <a:t>工程案例</a:t>
            </a:r>
            <a:endParaRPr lang="zh-CN" altLang="en-US" sz="2000" b="1" dirty="0">
              <a:solidFill>
                <a:srgbClr val="FF0000"/>
              </a:solidFill>
            </a:endParaRPr>
          </a:p>
        </p:txBody>
      </p:sp>
      <p:sp>
        <p:nvSpPr>
          <p:cNvPr id="6" name="Rectangle 17"/>
          <p:cNvSpPr>
            <a:spLocks noChangeArrowheads="1"/>
          </p:cNvSpPr>
          <p:nvPr/>
        </p:nvSpPr>
        <p:spPr bwMode="auto">
          <a:xfrm>
            <a:off x="809588" y="449247"/>
            <a:ext cx="9452012" cy="765175"/>
          </a:xfrm>
          <a:prstGeom prst="rect">
            <a:avLst/>
          </a:prstGeom>
          <a:noFill/>
          <a:ln w="9525">
            <a:noFill/>
            <a:miter lim="800000"/>
          </a:ln>
        </p:spPr>
        <p:txBody>
          <a:bodyPr/>
          <a:lstStyle/>
          <a:p>
            <a:r>
              <a:rPr lang="en-US" altLang="zh-CN" sz="2800" b="1" dirty="0" smtClean="0">
                <a:latin typeface="微软雅黑" panose="020B0503020204020204" pitchFamily="34" charset="-122"/>
                <a:ea typeface="微软雅黑" panose="020B0503020204020204" pitchFamily="34" charset="-122"/>
                <a:cs typeface="+mj-cs"/>
                <a:sym typeface="+mn-ea"/>
              </a:rPr>
              <a:t>3.3 </a:t>
            </a:r>
            <a:r>
              <a:rPr lang="zh-CN" altLang="en-US" sz="2800" b="1" dirty="0" smtClean="0">
                <a:latin typeface="微软雅黑" panose="020B0503020204020204" pitchFamily="34" charset="-122"/>
                <a:ea typeface="微软雅黑" panose="020B0503020204020204" pitchFamily="34" charset="-122"/>
              </a:rPr>
              <a:t>非煤矿山水害治理新技术</a:t>
            </a:r>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cs typeface="+mj-cs"/>
                <a:sym typeface="+mn-ea"/>
              </a:rPr>
              <a:t>地面</a:t>
            </a:r>
            <a:r>
              <a:rPr lang="zh-CN" altLang="en-US" sz="2800" b="1" dirty="0">
                <a:latin typeface="微软雅黑" panose="020B0503020204020204" pitchFamily="34" charset="-122"/>
                <a:ea typeface="微软雅黑" panose="020B0503020204020204" pitchFamily="34" charset="-122"/>
                <a:cs typeface="+mj-cs"/>
                <a:sym typeface="+mn-ea"/>
              </a:rPr>
              <a:t>帷幕注浆堵水技术</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示 6"/>
          <p:cNvPicPr>
            <a:picLocks noChangeArrowheads="1"/>
          </p:cNvPicPr>
          <p:nvPr/>
        </p:nvPicPr>
        <p:blipFill rotWithShape="1">
          <a:blip r:embed="rId2">
            <a:extLst>
              <a:ext uri="{28A0092B-C50C-407E-A947-70E740481C1C}">
                <a14:useLocalDpi xmlns="" xmlns:a14="http://schemas.microsoft.com/office/drawing/2010/main" val="0"/>
              </a:ext>
            </a:extLst>
          </a:blip>
          <a:srcRect r="26385" b="28853"/>
          <a:stretch>
            <a:fillRect/>
          </a:stretch>
        </p:blipFill>
        <p:spPr bwMode="auto">
          <a:xfrm>
            <a:off x="829499" y="1021424"/>
            <a:ext cx="4439618" cy="433822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 name="图示 3"/>
          <p:cNvGraphicFramePr/>
          <p:nvPr/>
        </p:nvGraphicFramePr>
        <p:xfrm>
          <a:off x="4992418" y="1513306"/>
          <a:ext cx="6389994" cy="38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Grp="1" noChangeArrowheads="1"/>
          </p:cNvSpPr>
          <p:nvPr>
            <p:ph type="body" sz="quarter" idx="14"/>
          </p:nvPr>
        </p:nvSpPr>
        <p:spPr bwMode="auto">
          <a:xfrm>
            <a:off x="766445" y="1269365"/>
            <a:ext cx="4093845" cy="423545"/>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2</a:t>
            </a:r>
            <a:r>
              <a:rPr kumimoji="1" lang="zh-CN" altLang="en-US" b="1" dirty="0" smtClean="0">
                <a:solidFill>
                  <a:srgbClr val="FF0000"/>
                </a:solidFill>
                <a:latin typeface="黑体" panose="02010609060101010101" pitchFamily="49" charset="-122"/>
                <a:ea typeface="黑体" panose="02010609060101010101" pitchFamily="49" charset="-122"/>
              </a:rPr>
              <a:t>）井下近矿体帷幕注浆技术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3.3 </a:t>
            </a:r>
            <a:r>
              <a:rPr lang="zh-CN" altLang="en-US" sz="3200" b="1" dirty="0" smtClean="0">
                <a:latin typeface="微软雅黑" panose="020B0503020204020204" pitchFamily="34" charset="-122"/>
                <a:ea typeface="微软雅黑" panose="020B0503020204020204" pitchFamily="34" charset="-122"/>
              </a:rPr>
              <a:t>非煤矿山水害治理新技术</a:t>
            </a:r>
            <a:endParaRPr lang="zh-CN" altLang="en-US" sz="3200" b="1" dirty="0">
              <a:latin typeface="微软雅黑" panose="020B0503020204020204" pitchFamily="34" charset="-122"/>
              <a:ea typeface="微软雅黑" panose="020B0503020204020204" pitchFamily="34" charset="-122"/>
            </a:endParaRPr>
          </a:p>
        </p:txBody>
      </p:sp>
      <p:sp>
        <p:nvSpPr>
          <p:cNvPr id="24" name="矩形 6"/>
          <p:cNvSpPr>
            <a:spLocks noChangeArrowheads="1"/>
          </p:cNvSpPr>
          <p:nvPr/>
        </p:nvSpPr>
        <p:spPr bwMode="auto">
          <a:xfrm>
            <a:off x="796666" y="1721162"/>
            <a:ext cx="10442870" cy="922020"/>
          </a:xfrm>
          <a:prstGeom prst="rect">
            <a:avLst/>
          </a:prstGeom>
          <a:noFill/>
          <a:ln w="25400">
            <a:solidFill>
              <a:schemeClr val="tx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accent2"/>
              </a:buClr>
              <a:buFont typeface="Wingdings" panose="05000000000000000000" pitchFamily="2" charset="2"/>
              <a:buChar char="n"/>
            </a:pPr>
            <a:r>
              <a:rPr lang="zh-CN" altLang="en-US" b="1" dirty="0">
                <a:solidFill>
                  <a:srgbClr val="FF0000"/>
                </a:solidFill>
                <a:latin typeface="黑体" panose="02010609060101010101" pitchFamily="49" charset="-122"/>
                <a:ea typeface="黑体" panose="02010609060101010101" pitchFamily="49" charset="-122"/>
              </a:rPr>
              <a:t>井下近矿体帷幕注浆技术</a:t>
            </a:r>
            <a:r>
              <a:rPr lang="zh-CN" altLang="en-US" dirty="0">
                <a:latin typeface="黑体" panose="02010609060101010101" pitchFamily="49" charset="-122"/>
                <a:ea typeface="黑体" panose="02010609060101010101" pitchFamily="49" charset="-122"/>
              </a:rPr>
              <a:t>主要原理</a:t>
            </a:r>
            <a:r>
              <a:rPr lang="zh-CN" altLang="en-US" dirty="0">
                <a:latin typeface="黑体" panose="02010609060101010101" pitchFamily="49" charset="-122"/>
                <a:ea typeface="黑体" panose="02010609060101010101" pitchFamily="49" charset="-122"/>
                <a:sym typeface="+mn-ea"/>
              </a:rPr>
              <a:t>采用系列钻孔</a:t>
            </a:r>
            <a:r>
              <a:rPr lang="zh-CN" altLang="en-US" b="1" dirty="0">
                <a:solidFill>
                  <a:srgbClr val="FF0000"/>
                </a:solidFill>
                <a:latin typeface="黑体" panose="02010609060101010101" pitchFamily="49" charset="-122"/>
                <a:ea typeface="黑体" panose="02010609060101010101" pitchFamily="49" charset="-122"/>
                <a:sym typeface="+mn-ea"/>
              </a:rPr>
              <a:t>在矿体来水一侧注入大量浆液形成人工隔水层，</a:t>
            </a:r>
            <a:r>
              <a:rPr lang="zh-CN" altLang="en-US" dirty="0">
                <a:latin typeface="黑体" panose="02010609060101010101" pitchFamily="49" charset="-122"/>
                <a:ea typeface="黑体" panose="02010609060101010101" pitchFamily="49" charset="-122"/>
                <a:sym typeface="+mn-ea"/>
              </a:rPr>
              <a:t>切断地下水对矿坑的补给通道。</a:t>
            </a:r>
            <a:endParaRPr lang="en-US" altLang="zh-CN" dirty="0">
              <a:latin typeface="黑体" panose="02010609060101010101" pitchFamily="49" charset="-122"/>
              <a:ea typeface="黑体" panose="02010609060101010101" pitchFamily="49" charset="-122"/>
            </a:endParaRPr>
          </a:p>
        </p:txBody>
      </p:sp>
      <p:sp>
        <p:nvSpPr>
          <p:cNvPr id="25" name="矩形 6"/>
          <p:cNvSpPr>
            <a:spLocks noChangeArrowheads="1"/>
          </p:cNvSpPr>
          <p:nvPr/>
        </p:nvSpPr>
        <p:spPr bwMode="auto">
          <a:xfrm>
            <a:off x="796666" y="2721294"/>
            <a:ext cx="10657184" cy="773289"/>
          </a:xfrm>
          <a:prstGeom prst="rect">
            <a:avLst/>
          </a:prstGeom>
          <a:noFill/>
          <a:ln w="25400">
            <a:solidFill>
              <a:srgbClr val="0070C0"/>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accent2"/>
              </a:buClr>
              <a:buFont typeface="Wingdings" panose="05000000000000000000" pitchFamily="2" charset="2"/>
              <a:buChar char="n"/>
            </a:pPr>
            <a:r>
              <a:rPr lang="en-US" altLang="zh-CN" sz="1600" b="1" dirty="0" smtClean="0">
                <a:solidFill>
                  <a:srgbClr val="FF0000"/>
                </a:solidFill>
                <a:latin typeface="黑体" panose="02010609060101010101" pitchFamily="49" charset="-122"/>
                <a:ea typeface="黑体" panose="02010609060101010101" pitchFamily="49" charset="-122"/>
                <a:sym typeface="+mn-ea"/>
              </a:rPr>
              <a:t>《</a:t>
            </a:r>
            <a:r>
              <a:rPr lang="zh-CN" altLang="en-US" sz="1600" b="1" dirty="0" smtClean="0">
                <a:solidFill>
                  <a:srgbClr val="FF0000"/>
                </a:solidFill>
                <a:latin typeface="黑体" panose="02010609060101010101" pitchFamily="49" charset="-122"/>
                <a:ea typeface="黑体" panose="02010609060101010101" pitchFamily="49" charset="-122"/>
                <a:sym typeface="+mn-ea"/>
              </a:rPr>
              <a:t>“十四五”国家安全生产规划</a:t>
            </a:r>
            <a:r>
              <a:rPr lang="en-US" altLang="zh-CN" sz="1600" b="1" dirty="0" smtClean="0">
                <a:solidFill>
                  <a:srgbClr val="FF0000"/>
                </a:solidFill>
                <a:latin typeface="黑体" panose="02010609060101010101" pitchFamily="49" charset="-122"/>
                <a:ea typeface="黑体" panose="02010609060101010101" pitchFamily="49" charset="-122"/>
                <a:sym typeface="+mn-ea"/>
              </a:rPr>
              <a:t>》</a:t>
            </a:r>
            <a:r>
              <a:rPr lang="zh-CN" altLang="en-US" sz="1600" b="1" dirty="0" smtClean="0">
                <a:solidFill>
                  <a:srgbClr val="FF0000"/>
                </a:solidFill>
                <a:latin typeface="黑体" panose="02010609060101010101" pitchFamily="49" charset="-122"/>
                <a:ea typeface="黑体" panose="02010609060101010101" pitchFamily="49" charset="-122"/>
                <a:sym typeface="+mn-ea"/>
              </a:rPr>
              <a:t>非煤矿山推广技术</a:t>
            </a:r>
            <a:r>
              <a:rPr lang="zh-CN" altLang="en-US" sz="1600" dirty="0" smtClean="0">
                <a:solidFill>
                  <a:srgbClr val="000000"/>
                </a:solidFill>
                <a:latin typeface="黑体" panose="02010609060101010101" pitchFamily="49" charset="-122"/>
                <a:ea typeface="黑体" panose="02010609060101010101" pitchFamily="49" charset="-122"/>
                <a:sym typeface="+mn-ea"/>
              </a:rPr>
              <a:t>，</a:t>
            </a:r>
            <a:r>
              <a:rPr lang="zh-CN" altLang="en-US" sz="1600" dirty="0">
                <a:solidFill>
                  <a:srgbClr val="000000"/>
                </a:solidFill>
                <a:latin typeface="黑体" panose="02010609060101010101" pitchFamily="49" charset="-122"/>
                <a:ea typeface="黑体" panose="02010609060101010101" pitchFamily="49" charset="-122"/>
                <a:sym typeface="+mn-ea"/>
              </a:rPr>
              <a:t>实现井下注浆帷幕</a:t>
            </a:r>
            <a:r>
              <a:rPr lang="zh-CN" altLang="zh-CN" sz="1600" b="1" dirty="0">
                <a:solidFill>
                  <a:srgbClr val="FF0000"/>
                </a:solidFill>
                <a:latin typeface="黑体" panose="02010609060101010101" pitchFamily="49" charset="-122"/>
                <a:ea typeface="黑体" panose="02010609060101010101" pitchFamily="49" charset="-122"/>
                <a:sym typeface="+mn-ea"/>
              </a:rPr>
              <a:t>堵水率90%以上</a:t>
            </a:r>
            <a:r>
              <a:rPr lang="zh-CN" altLang="en-US" sz="1600" dirty="0">
                <a:solidFill>
                  <a:srgbClr val="000000"/>
                </a:solidFill>
                <a:latin typeface="黑体" panose="02010609060101010101" pitchFamily="49" charset="-122"/>
                <a:ea typeface="黑体" panose="02010609060101010101" pitchFamily="49" charset="-122"/>
                <a:sym typeface="+mn-ea"/>
              </a:rPr>
              <a:t>，是大水金属矿山防治水技术的完善与创新。</a:t>
            </a:r>
            <a:r>
              <a:rPr lang="zh-CN" altLang="zh-CN" sz="1600" dirty="0">
                <a:latin typeface="黑体" panose="02010609060101010101" pitchFamily="49" charset="-122"/>
                <a:ea typeface="黑体" panose="02010609060101010101" pitchFamily="49" charset="-122"/>
              </a:rPr>
              <a:t>该技术需</a:t>
            </a:r>
            <a:r>
              <a:rPr lang="zh-CN" altLang="zh-CN" sz="1600" b="1" dirty="0">
                <a:solidFill>
                  <a:srgbClr val="FF0000"/>
                </a:solidFill>
                <a:latin typeface="黑体" panose="02010609060101010101" pitchFamily="49" charset="-122"/>
                <a:ea typeface="黑体" panose="02010609060101010101" pitchFamily="49" charset="-122"/>
              </a:rPr>
              <a:t>尽量利用矿坑周边稳定可靠的隔水岩体</a:t>
            </a:r>
            <a:r>
              <a:rPr lang="zh-CN" altLang="zh-CN" sz="1600" dirty="0">
                <a:latin typeface="黑体" panose="02010609060101010101" pitchFamily="49" charset="-122"/>
                <a:ea typeface="黑体" panose="02010609060101010101" pitchFamily="49" charset="-122"/>
              </a:rPr>
              <a:t>，实现</a:t>
            </a:r>
            <a:r>
              <a:rPr lang="zh-CN" altLang="zh-CN" sz="1600" b="1" dirty="0">
                <a:solidFill>
                  <a:srgbClr val="FF0000"/>
                </a:solidFill>
                <a:latin typeface="黑体" panose="02010609060101010101" pitchFamily="49" charset="-122"/>
                <a:ea typeface="黑体" panose="02010609060101010101" pitchFamily="49" charset="-122"/>
              </a:rPr>
              <a:t>不均匀布孔。</a:t>
            </a:r>
            <a:endParaRPr lang="en-US" altLang="zh-CN" sz="1600" dirty="0">
              <a:latin typeface="黑体" panose="02010609060101010101" pitchFamily="49" charset="-122"/>
              <a:ea typeface="黑体" panose="02010609060101010101" pitchFamily="49" charset="-122"/>
            </a:endParaRPr>
          </a:p>
        </p:txBody>
      </p:sp>
      <p:pic>
        <p:nvPicPr>
          <p:cNvPr id="13" name="Picture 23" descr="O8XWVR%[~4%GR5O9H8XQ3]X"/>
          <p:cNvPicPr>
            <a:picLocks noChangeAspect="1" noChangeArrowheads="1"/>
          </p:cNvPicPr>
          <p:nvPr>
            <p:custDataLst>
              <p:tags r:id="rId2"/>
            </p:custDataLst>
          </p:nvPr>
        </p:nvPicPr>
        <p:blipFill>
          <a:blip r:embed="rId8">
            <a:extLst>
              <a:ext uri="{28A0092B-C50C-407E-A947-70E740481C1C}">
                <a14:useLocalDpi xmlns="" xmlns:a14="http://schemas.microsoft.com/office/drawing/2010/main" val="0"/>
              </a:ext>
            </a:extLst>
          </a:blip>
          <a:srcRect/>
          <a:stretch>
            <a:fillRect/>
          </a:stretch>
        </p:blipFill>
        <p:spPr bwMode="auto">
          <a:xfrm>
            <a:off x="7096132" y="3643314"/>
            <a:ext cx="3500462" cy="294653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14" name="Object 5"/>
          <p:cNvGraphicFramePr>
            <a:graphicFrameLocks noChangeAspect="1"/>
          </p:cNvGraphicFramePr>
          <p:nvPr>
            <p:custDataLst>
              <p:tags r:id="rId3"/>
            </p:custDataLst>
          </p:nvPr>
        </p:nvGraphicFramePr>
        <p:xfrm>
          <a:off x="1166778" y="3634858"/>
          <a:ext cx="5000660" cy="3186311"/>
        </p:xfrm>
        <a:graphic>
          <a:graphicData uri="http://schemas.openxmlformats.org/presentationml/2006/ole">
            <p:oleObj spid="_x0000_s1025" name="AutoCAD Drawing" r:id="rId9" imgW="309638700" imgH="157905450" progId="">
              <p:embed/>
            </p:oleObj>
          </a:graphicData>
        </a:graphic>
      </p:graphicFrame>
      <p:sp>
        <p:nvSpPr>
          <p:cNvPr id="2" name="Rectangle 6"/>
          <p:cNvSpPr>
            <a:spLocks noChangeArrowheads="1"/>
          </p:cNvSpPr>
          <p:nvPr>
            <p:custDataLst>
              <p:tags r:id="rId4"/>
            </p:custDataLst>
          </p:nvPr>
        </p:nvSpPr>
        <p:spPr bwMode="auto">
          <a:xfrm>
            <a:off x="2711450" y="6308725"/>
            <a:ext cx="2165985" cy="306705"/>
          </a:xfrm>
          <a:prstGeom prst="rect">
            <a:avLst/>
          </a:prstGeom>
          <a:solidFill>
            <a:srgbClr val="FFFF00"/>
          </a:solidFill>
          <a:ln w="25400">
            <a:solidFill>
              <a:srgbClr val="FF0000"/>
            </a:solidFill>
            <a:miter lim="800000"/>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en-US" altLang="zh-CN" sz="1400" dirty="0">
                <a:solidFill>
                  <a:srgbClr val="000000"/>
                </a:solidFill>
                <a:latin typeface="Tahoma" panose="020B0604030504040204" pitchFamily="34" charset="0"/>
                <a:ea typeface="黑体" panose="02010609060101010101" pitchFamily="49" charset="-122"/>
              </a:rPr>
              <a:t>  </a:t>
            </a:r>
            <a:r>
              <a:rPr lang="zh-CN" altLang="en-US" sz="1400" dirty="0">
                <a:solidFill>
                  <a:srgbClr val="000000"/>
                </a:solidFill>
                <a:latin typeface="Tahoma" panose="020B0604030504040204" pitchFamily="34" charset="0"/>
                <a:ea typeface="黑体" panose="02010609060101010101" pitchFamily="49" charset="-122"/>
              </a:rPr>
              <a:t>近矿体帷幕构成示意图</a:t>
            </a:r>
          </a:p>
        </p:txBody>
      </p:sp>
      <p:sp>
        <p:nvSpPr>
          <p:cNvPr id="15" name="Rectangle 6"/>
          <p:cNvSpPr>
            <a:spLocks noChangeArrowheads="1"/>
          </p:cNvSpPr>
          <p:nvPr>
            <p:custDataLst>
              <p:tags r:id="rId5"/>
            </p:custDataLst>
          </p:nvPr>
        </p:nvSpPr>
        <p:spPr bwMode="auto">
          <a:xfrm flipH="1">
            <a:off x="6733540" y="3860800"/>
            <a:ext cx="372745" cy="2371090"/>
          </a:xfrm>
          <a:prstGeom prst="rect">
            <a:avLst/>
          </a:prstGeom>
          <a:solidFill>
            <a:srgbClr val="FFFF00"/>
          </a:solidFill>
          <a:ln w="25400">
            <a:solidFill>
              <a:srgbClr val="FF0000"/>
            </a:solidFill>
            <a:miter lim="800000"/>
          </a:ln>
        </p:spPr>
        <p:txBody>
          <a:bodyPr wrap="square"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a:solidFill>
                  <a:srgbClr val="000000"/>
                </a:solidFill>
                <a:latin typeface="Tahoma" panose="020B0604030504040204" pitchFamily="34" charset="0"/>
                <a:ea typeface="黑体" panose="02010609060101010101" pitchFamily="49" charset="-122"/>
              </a:rPr>
              <a:t>近矿体帷幕注浆工艺</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95271" y="350038"/>
            <a:ext cx="10514384" cy="792946"/>
          </a:xfrm>
        </p:spPr>
        <p:txBody>
          <a:bodyPr>
            <a:normAutofit/>
          </a:bodyPr>
          <a:lstStyle/>
          <a:p>
            <a:r>
              <a:rPr lang="en-US" altLang="zh-CN" sz="2800" b="1" dirty="0" smtClean="0">
                <a:sym typeface="+mn-ea"/>
              </a:rPr>
              <a:t>3.3</a:t>
            </a:r>
            <a:r>
              <a:rPr lang="zh-CN" altLang="en-US" sz="2800" b="1" dirty="0" smtClean="0">
                <a:sym typeface="+mn-ea"/>
              </a:rPr>
              <a:t>  安徽徐楼铁矿近矿体帷幕</a:t>
            </a:r>
            <a:endParaRPr lang="zh-CN" altLang="en-US" sz="2800" b="1" dirty="0" smtClean="0"/>
          </a:p>
        </p:txBody>
      </p:sp>
      <p:sp>
        <p:nvSpPr>
          <p:cNvPr id="7" name="圆角矩形 6"/>
          <p:cNvSpPr/>
          <p:nvPr>
            <p:custDataLst>
              <p:tags r:id="rId1"/>
            </p:custDataLst>
          </p:nvPr>
        </p:nvSpPr>
        <p:spPr bwMode="auto">
          <a:xfrm>
            <a:off x="695325" y="1268730"/>
            <a:ext cx="10725150" cy="831850"/>
          </a:xfrm>
          <a:prstGeom prst="roundRect">
            <a:avLst/>
          </a:prstGeom>
          <a:noFill/>
          <a:ln w="19050">
            <a:prstDash val="dash"/>
            <a:headEnd type="none" w="med" len="med"/>
            <a:tailEnd type="none" w="med" len="med"/>
          </a:ln>
          <a:extLst>
            <a:ext uri="{909E8E84-426E-40DD-AFC4-6F175D3DCCD1}">
              <a14:hiddenFill xmlns="" xmlns:a14="http://schemas.microsoft.com/office/drawing/2010/main">
                <a:solidFill>
                  <a:srgbClr val="00B0F0"/>
                </a:solidFill>
              </a14:hiddenFill>
            </a:ext>
          </a:extLst>
        </p:spPr>
        <p:style>
          <a:lnRef idx="2">
            <a:schemeClr val="accent1"/>
          </a:lnRef>
          <a:fillRef idx="1">
            <a:schemeClr val="lt1"/>
          </a:fillRef>
          <a:effectRef idx="0">
            <a:schemeClr val="accent1"/>
          </a:effectRef>
          <a:fontRef idx="minor">
            <a:schemeClr val="dk1"/>
          </a:fontRef>
        </p:style>
        <p:txBody>
          <a:bodyPr/>
          <a:lstStyle/>
          <a:p>
            <a:pPr marL="273050" indent="-273050" algn="just">
              <a:lnSpc>
                <a:spcPct val="125000"/>
              </a:lnSpc>
              <a:spcBef>
                <a:spcPts val="575"/>
              </a:spcBef>
              <a:buClr>
                <a:schemeClr val="accent1"/>
              </a:buClr>
              <a:buSzPct val="85000"/>
              <a:defRPr/>
            </a:pPr>
            <a:r>
              <a:rPr lang="en-US" altLang="zh-CN" sz="1600" dirty="0">
                <a:solidFill>
                  <a:schemeClr val="tx1"/>
                </a:solidFill>
                <a:latin typeface="Times New Roman" panose="02020603050405020304" pitchFamily="18" charset="0"/>
                <a:cs typeface="Times New Roman" panose="02020603050405020304" pitchFamily="18" charset="0"/>
              </a:rPr>
              <a:t>           </a:t>
            </a:r>
            <a:r>
              <a:rPr lang="zh-CN" altLang="en-US" b="1" dirty="0" smtClean="0">
                <a:solidFill>
                  <a:srgbClr val="0000CC"/>
                </a:solidFill>
                <a:ea typeface="华文新魏" panose="02010800040101010101" pitchFamily="2" charset="-122"/>
              </a:rPr>
              <a:t>徐楼铁矿，为一接触交代型矽卡岩磁铁矿床。矿体埋深48～385m，为一地下矿山。徐楼铁矿地质储量为近2997万吨，矿石平均品位47.51%。徐楼铁矿水文地质条件复杂，单日涌水量达10万立方。</a:t>
            </a:r>
          </a:p>
          <a:p>
            <a:pPr marL="273050" indent="-273050" algn="just">
              <a:lnSpc>
                <a:spcPct val="125000"/>
              </a:lnSpc>
              <a:spcBef>
                <a:spcPts val="575"/>
              </a:spcBef>
              <a:buClr>
                <a:schemeClr val="accent1"/>
              </a:buClr>
              <a:buSzPct val="85000"/>
              <a:defRPr/>
            </a:pP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endParaRPr 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839470" y="5661025"/>
            <a:ext cx="10707370" cy="437515"/>
          </a:xfrm>
          <a:prstGeom prst="rect">
            <a:avLst/>
          </a:prstGeom>
          <a:noFill/>
        </p:spPr>
        <p:txBody>
          <a:bodyPr wrap="square" rtlCol="0" anchor="t">
            <a:spAutoFit/>
          </a:bodyPr>
          <a:lstStyle/>
          <a:p>
            <a:pPr marL="273050" indent="0" algn="just" fontAlgn="auto">
              <a:lnSpc>
                <a:spcPct val="125000"/>
              </a:lnSpc>
              <a:spcBef>
                <a:spcPts val="500"/>
              </a:spcBef>
              <a:buClr>
                <a:schemeClr val="accent1"/>
              </a:buClr>
              <a:buSzPct val="85000"/>
              <a:buFontTx/>
              <a:defRPr/>
            </a:pPr>
            <a:r>
              <a:rPr lang="en-US" altLang="zh-CN" sz="1800" b="1" dirty="0" smtClean="0">
                <a:solidFill>
                  <a:srgbClr val="0000CC"/>
                </a:solidFill>
                <a:ea typeface="华文新魏" panose="02010800040101010101" pitchFamily="2" charset="-122"/>
                <a:sym typeface="+mn-ea"/>
              </a:rPr>
              <a:t>  </a:t>
            </a:r>
            <a:endParaRPr lang="zh-CN" altLang="en-US" sz="1800" b="1" dirty="0" smtClean="0">
              <a:solidFill>
                <a:srgbClr val="0000CC"/>
              </a:solidFill>
              <a:ea typeface="华文新魏" panose="02010800040101010101" pitchFamily="2" charset="-122"/>
              <a:sym typeface="+mn-ea"/>
            </a:endParaRPr>
          </a:p>
        </p:txBody>
      </p:sp>
      <p:sp>
        <p:nvSpPr>
          <p:cNvPr id="24" name="Rectangle 6"/>
          <p:cNvSpPr>
            <a:spLocks noChangeArrowheads="1"/>
          </p:cNvSpPr>
          <p:nvPr>
            <p:custDataLst>
              <p:tags r:id="rId2"/>
            </p:custDataLst>
          </p:nvPr>
        </p:nvSpPr>
        <p:spPr bwMode="auto">
          <a:xfrm>
            <a:off x="670970" y="5157796"/>
            <a:ext cx="2743200" cy="306705"/>
          </a:xfrm>
          <a:prstGeom prst="rect">
            <a:avLst/>
          </a:prstGeom>
          <a:solidFill>
            <a:srgbClr val="FFFF00"/>
          </a:solidFill>
          <a:ln w="25400">
            <a:solidFill>
              <a:srgbClr val="FF0000"/>
            </a:solidFill>
            <a:miter lim="800000"/>
          </a:ln>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a:solidFill>
                  <a:srgbClr val="000000"/>
                </a:solidFill>
                <a:latin typeface="Tahoma" panose="020B0604030504040204" pitchFamily="34" charset="0"/>
                <a:ea typeface="黑体" panose="02010609060101010101" pitchFamily="49" charset="-122"/>
              </a:rPr>
              <a:t>一期帷幕</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45m</a:t>
            </a:r>
            <a:r>
              <a:rPr lang="zh-CN" altLang="en-US" sz="1400" dirty="0">
                <a:solidFill>
                  <a:srgbClr val="000000"/>
                </a:solidFill>
                <a:latin typeface="Tahoma" panose="020B0604030504040204" pitchFamily="34" charset="0"/>
                <a:ea typeface="黑体" panose="02010609060101010101" pitchFamily="49" charset="-122"/>
              </a:rPr>
              <a:t>水平工程布置图</a:t>
            </a:r>
          </a:p>
        </p:txBody>
      </p:sp>
      <p:pic>
        <p:nvPicPr>
          <p:cNvPr id="25" name="Picture 3" descr="[N$0CWUM60Y[FW6FB6Y4L6J"/>
          <p:cNvPicPr>
            <a:picLocks noChangeAspect="1" noChangeArrowheads="1"/>
          </p:cNvPicPr>
          <p:nvPr>
            <p:custDataLst>
              <p:tags r:id="rId3"/>
            </p:custDataLst>
          </p:nvPr>
        </p:nvPicPr>
        <p:blipFill>
          <a:blip r:embed="rId14">
            <a:extLst>
              <a:ext uri="{28A0092B-C50C-407E-A947-70E740481C1C}">
                <a14:useLocalDpi xmlns="" xmlns:a14="http://schemas.microsoft.com/office/drawing/2010/main" val="0"/>
              </a:ext>
            </a:extLst>
          </a:blip>
          <a:srcRect/>
          <a:stretch>
            <a:fillRect/>
          </a:stretch>
        </p:blipFill>
        <p:spPr bwMode="auto">
          <a:xfrm>
            <a:off x="4033217" y="2271700"/>
            <a:ext cx="4134485" cy="28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descr="@CLCJIZH`TO22GV{09`5}21"/>
          <p:cNvPicPr>
            <a:picLocks noChangeAspect="1" noChangeArrowheads="1"/>
          </p:cNvPicPr>
          <p:nvPr>
            <p:custDataLst>
              <p:tags r:id="rId4"/>
            </p:custDataLst>
          </p:nvPr>
        </p:nvPicPr>
        <p:blipFill>
          <a:blip r:embed="rId15">
            <a:extLst>
              <a:ext uri="{28A0092B-C50C-407E-A947-70E740481C1C}">
                <a14:useLocalDpi xmlns="" xmlns:a14="http://schemas.microsoft.com/office/drawing/2010/main" val="0"/>
              </a:ext>
            </a:extLst>
          </a:blip>
          <a:srcRect r="18481"/>
          <a:stretch>
            <a:fillRect/>
          </a:stretch>
        </p:blipFill>
        <p:spPr bwMode="auto">
          <a:xfrm>
            <a:off x="95208" y="2271383"/>
            <a:ext cx="3978000" cy="28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Rectangle 6"/>
          <p:cNvSpPr>
            <a:spLocks noChangeArrowheads="1"/>
          </p:cNvSpPr>
          <p:nvPr>
            <p:custDataLst>
              <p:tags r:id="rId5"/>
            </p:custDataLst>
          </p:nvPr>
        </p:nvSpPr>
        <p:spPr bwMode="auto">
          <a:xfrm>
            <a:off x="4537499" y="5150811"/>
            <a:ext cx="2743200" cy="306705"/>
          </a:xfrm>
          <a:prstGeom prst="rect">
            <a:avLst/>
          </a:prstGeom>
          <a:solidFill>
            <a:srgbClr val="FFFF00"/>
          </a:solidFill>
          <a:ln w="25400">
            <a:solidFill>
              <a:srgbClr val="FF0000"/>
            </a:solidFill>
            <a:miter lim="800000"/>
          </a:ln>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a:solidFill>
                  <a:srgbClr val="000000"/>
                </a:solidFill>
                <a:latin typeface="Tahoma" panose="020B0604030504040204" pitchFamily="34" charset="0"/>
                <a:ea typeface="黑体" panose="02010609060101010101" pitchFamily="49" charset="-122"/>
              </a:rPr>
              <a:t>一期帷幕</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71m</a:t>
            </a:r>
            <a:r>
              <a:rPr lang="zh-CN" altLang="en-US" sz="1400" dirty="0">
                <a:solidFill>
                  <a:srgbClr val="000000"/>
                </a:solidFill>
                <a:latin typeface="Tahoma" panose="020B0604030504040204" pitchFamily="34" charset="0"/>
                <a:ea typeface="黑体" panose="02010609060101010101" pitchFamily="49" charset="-122"/>
              </a:rPr>
              <a:t>水平工程布置图</a:t>
            </a:r>
          </a:p>
        </p:txBody>
      </p:sp>
      <p:sp>
        <p:nvSpPr>
          <p:cNvPr id="30" name="Rectangle 6"/>
          <p:cNvSpPr>
            <a:spLocks noChangeArrowheads="1"/>
          </p:cNvSpPr>
          <p:nvPr>
            <p:custDataLst>
              <p:tags r:id="rId6"/>
            </p:custDataLst>
          </p:nvPr>
        </p:nvSpPr>
        <p:spPr bwMode="auto">
          <a:xfrm>
            <a:off x="9336405" y="5209540"/>
            <a:ext cx="1631950" cy="306705"/>
          </a:xfrm>
          <a:prstGeom prst="rect">
            <a:avLst/>
          </a:prstGeom>
          <a:solidFill>
            <a:srgbClr val="FFFF00"/>
          </a:solidFill>
          <a:ln w="25400">
            <a:solidFill>
              <a:srgbClr val="FF0000"/>
            </a:solidFill>
            <a:miter lim="800000"/>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sz="1400" dirty="0">
                <a:solidFill>
                  <a:srgbClr val="000000"/>
                </a:solidFill>
                <a:latin typeface="Tahoma" panose="020B0604030504040204" pitchFamily="34" charset="0"/>
                <a:ea typeface="黑体" panose="02010609060101010101" pitchFamily="49" charset="-122"/>
              </a:rPr>
              <a:t>帷幕施工现场照片</a:t>
            </a:r>
          </a:p>
        </p:txBody>
      </p:sp>
      <p:sp>
        <p:nvSpPr>
          <p:cNvPr id="31" name="圆角矩形 30"/>
          <p:cNvSpPr/>
          <p:nvPr>
            <p:custDataLst>
              <p:tags r:id="rId7"/>
            </p:custDataLst>
          </p:nvPr>
        </p:nvSpPr>
        <p:spPr bwMode="auto">
          <a:xfrm>
            <a:off x="766445" y="5661025"/>
            <a:ext cx="10725150" cy="1007745"/>
          </a:xfrm>
          <a:prstGeom prst="roundRect">
            <a:avLst/>
          </a:prstGeom>
          <a:noFill/>
          <a:ln w="19050">
            <a:prstDash val="dash"/>
            <a:headEnd type="none" w="med" len="med"/>
            <a:tailEnd type="none" w="med" len="med"/>
          </a:ln>
          <a:extLst>
            <a:ext uri="{909E8E84-426E-40DD-AFC4-6F175D3DCCD1}">
              <a14:hiddenFill xmlns="" xmlns:a14="http://schemas.microsoft.com/office/drawing/2010/main">
                <a:solidFill>
                  <a:srgbClr val="00B0F0"/>
                </a:solidFill>
              </a14:hiddenFill>
            </a:ext>
          </a:extLst>
        </p:spPr>
        <p:style>
          <a:lnRef idx="2">
            <a:schemeClr val="accent1"/>
          </a:lnRef>
          <a:fillRef idx="1">
            <a:schemeClr val="lt1"/>
          </a:fillRef>
          <a:effectRef idx="0">
            <a:schemeClr val="accent1"/>
          </a:effectRef>
          <a:fontRef idx="minor">
            <a:schemeClr val="dk1"/>
          </a:fontRef>
        </p:style>
        <p:txBody>
          <a:bodyPr/>
          <a:lstStyle/>
          <a:p>
            <a:pPr marL="273050" indent="-273050" algn="just">
              <a:lnSpc>
                <a:spcPct val="125000"/>
              </a:lnSpc>
              <a:spcBef>
                <a:spcPts val="575"/>
              </a:spcBef>
              <a:buClr>
                <a:schemeClr val="accent1"/>
              </a:buClr>
              <a:buSzPct val="85000"/>
              <a:defRPr/>
            </a:pPr>
            <a:r>
              <a:rPr lang="en-US" altLang="zh-CN" sz="1600" dirty="0">
                <a:solidFill>
                  <a:schemeClr val="tx1"/>
                </a:solidFill>
                <a:latin typeface="Times New Roman" panose="02020603050405020304" pitchFamily="18" charset="0"/>
                <a:cs typeface="Times New Roman" panose="02020603050405020304" pitchFamily="18" charset="0"/>
              </a:rPr>
              <a:t>      </a:t>
            </a:r>
            <a:r>
              <a:rPr lang="zh-CN" altLang="en-US" sz="1600" b="1" dirty="0" smtClean="0">
                <a:solidFill>
                  <a:srgbClr val="0000CC"/>
                </a:solidFill>
                <a:ea typeface="华文新魏" panose="02010800040101010101" pitchFamily="2" charset="-122"/>
                <a:sym typeface="+mn-ea"/>
              </a:rPr>
              <a:t>一期采用近矿体帷幕注浆办法防治水，钻注硐室800m</a:t>
            </a:r>
            <a:r>
              <a:rPr lang="zh-CN" altLang="en-US" sz="1600" b="1" baseline="30000" dirty="0" smtClean="0">
                <a:solidFill>
                  <a:srgbClr val="0000CC"/>
                </a:solidFill>
                <a:ea typeface="华文新魏" panose="02010800040101010101" pitchFamily="2" charset="-122"/>
                <a:sym typeface="+mn-ea"/>
              </a:rPr>
              <a:t>3</a:t>
            </a:r>
            <a:r>
              <a:rPr lang="zh-CN" altLang="en-US" sz="1600" b="1" dirty="0" smtClean="0">
                <a:solidFill>
                  <a:srgbClr val="0000CC"/>
                </a:solidFill>
                <a:ea typeface="华文新魏" panose="02010800040101010101" pitchFamily="2" charset="-122"/>
                <a:sym typeface="+mn-ea"/>
              </a:rPr>
              <a:t>左右，施工钻孔1252个，钻探进尺62565米，注水泥27653吨，总耗资约6000万元。原来预计涌水量达37536m</a:t>
            </a:r>
            <a:r>
              <a:rPr lang="zh-CN" altLang="en-US" sz="1600" b="1" baseline="30000" dirty="0" smtClean="0">
                <a:solidFill>
                  <a:srgbClr val="0000CC"/>
                </a:solidFill>
                <a:ea typeface="华文新魏" panose="02010800040101010101" pitchFamily="2" charset="-122"/>
                <a:sym typeface="+mn-ea"/>
              </a:rPr>
              <a:t>3</a:t>
            </a:r>
            <a:r>
              <a:rPr lang="zh-CN" altLang="en-US" sz="1600" b="1" dirty="0" smtClean="0">
                <a:solidFill>
                  <a:srgbClr val="0000CC"/>
                </a:solidFill>
                <a:ea typeface="华文新魏" panose="02010800040101010101" pitchFamily="2" charset="-122"/>
                <a:sym typeface="+mn-ea"/>
              </a:rPr>
              <a:t>/d，治水后2500m</a:t>
            </a:r>
            <a:r>
              <a:rPr lang="zh-CN" altLang="en-US" sz="1600" b="1" baseline="30000" dirty="0" smtClean="0">
                <a:solidFill>
                  <a:srgbClr val="0000CC"/>
                </a:solidFill>
                <a:ea typeface="华文新魏" panose="02010800040101010101" pitchFamily="2" charset="-122"/>
                <a:sym typeface="+mn-ea"/>
              </a:rPr>
              <a:t>3</a:t>
            </a:r>
            <a:r>
              <a:rPr lang="zh-CN" altLang="en-US" sz="1600" b="1" dirty="0" smtClean="0">
                <a:solidFill>
                  <a:srgbClr val="0000CC"/>
                </a:solidFill>
                <a:ea typeface="华文新魏" panose="02010800040101010101" pitchFamily="2" charset="-122"/>
                <a:sym typeface="+mn-ea"/>
              </a:rPr>
              <a:t>/d，</a:t>
            </a:r>
            <a:r>
              <a:rPr lang="zh-CN" altLang="en-US" sz="1600" b="1" dirty="0" smtClean="0">
                <a:solidFill>
                  <a:srgbClr val="FF0000"/>
                </a:solidFill>
                <a:ea typeface="华文新魏" panose="02010800040101010101" pitchFamily="2" charset="-122"/>
                <a:sym typeface="+mn-ea"/>
              </a:rPr>
              <a:t>堵水率高达94%，</a:t>
            </a:r>
            <a:r>
              <a:rPr lang="zh-CN" altLang="en-US" sz="1600" b="1" dirty="0" smtClean="0">
                <a:solidFill>
                  <a:srgbClr val="0000CC"/>
                </a:solidFill>
                <a:ea typeface="华文新魏" panose="02010800040101010101" pitchFamily="2" charset="-122"/>
                <a:sym typeface="+mn-ea"/>
              </a:rPr>
              <a:t>极大地改善了井下的开采条件，并确保了矿山每年达到年产40万吨矿石的目标。</a:t>
            </a:r>
          </a:p>
          <a:p>
            <a:pPr marL="273050" indent="-273050" algn="just">
              <a:lnSpc>
                <a:spcPct val="125000"/>
              </a:lnSpc>
              <a:spcBef>
                <a:spcPts val="575"/>
              </a:spcBef>
              <a:buClr>
                <a:schemeClr val="accent1"/>
              </a:buClr>
              <a:buSzPct val="85000"/>
              <a:defRPr/>
            </a:pP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endParaRPr 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Picture 9" descr="C:\Users\Administrator\Desktop\安庆铜矿资料\安庆铜矿施工资料2019.3.29\JM3011-1孔146米出水100方.jpg"/>
          <p:cNvPicPr>
            <a:picLocks noChangeArrowheads="1"/>
          </p:cNvPicPr>
          <p:nvPr>
            <p:custDataLst>
              <p:tags r:id="rId8"/>
            </p:custDataLst>
          </p:nvPr>
        </p:nvPicPr>
        <p:blipFill>
          <a:blip r:embed="rId16" cstate="print">
            <a:extLst>
              <a:ext uri="{28A0092B-C50C-407E-A947-70E740481C1C}">
                <a14:useLocalDpi xmlns="" xmlns:a14="http://schemas.microsoft.com/office/drawing/2010/main" val="0"/>
              </a:ext>
            </a:extLst>
          </a:blip>
          <a:srcRect t="21167" b="12688"/>
          <a:stretch>
            <a:fillRect/>
          </a:stretch>
        </p:blipFill>
        <p:spPr bwMode="auto">
          <a:xfrm>
            <a:off x="8256270" y="2199640"/>
            <a:ext cx="1800000"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1"/>
          <p:cNvPicPr>
            <a:picLocks noChangeArrowheads="1"/>
          </p:cNvPicPr>
          <p:nvPr>
            <p:custDataLst>
              <p:tags r:id="rId9"/>
            </p:custDataLst>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0170492" y="2205150"/>
            <a:ext cx="1800000" cy="14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3" descr="C:\Users\Administrator\Desktop\徐楼铁矿2.bmp"/>
          <p:cNvPicPr>
            <a:picLocks noChangeArrowheads="1"/>
          </p:cNvPicPr>
          <p:nvPr>
            <p:custDataLst>
              <p:tags r:id="rId10"/>
            </p:custDataLst>
          </p:nvPr>
        </p:nvPicPr>
        <p:blipFill>
          <a:blip r:embed="rId18" cstate="print">
            <a:extLst>
              <a:ext uri="{28A0092B-C50C-407E-A947-70E740481C1C}">
                <a14:useLocalDpi xmlns="" xmlns:a14="http://schemas.microsoft.com/office/drawing/2010/main" val="0"/>
              </a:ext>
            </a:extLst>
          </a:blip>
          <a:srcRect/>
          <a:stretch>
            <a:fillRect/>
          </a:stretch>
        </p:blipFill>
        <p:spPr bwMode="auto">
          <a:xfrm>
            <a:off x="8256270" y="3705092"/>
            <a:ext cx="1800000" cy="14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图片 10" descr="徐楼2"/>
          <p:cNvPicPr>
            <a:picLocks noChangeArrowheads="1"/>
          </p:cNvPicPr>
          <p:nvPr>
            <p:custDataLst>
              <p:tags r:id="rId11"/>
            </p:custDataLst>
          </p:nvPr>
        </p:nvPicPr>
        <p:blipFill>
          <a:blip r:embed="rId19" cstate="print">
            <a:extLst>
              <a:ext uri="{28A0092B-C50C-407E-A947-70E740481C1C}">
                <a14:useLocalDpi xmlns="" xmlns:a14="http://schemas.microsoft.com/office/drawing/2010/main" val="0"/>
              </a:ext>
            </a:extLst>
          </a:blip>
          <a:srcRect/>
          <a:stretch>
            <a:fillRect/>
          </a:stretch>
        </p:blipFill>
        <p:spPr bwMode="auto">
          <a:xfrm>
            <a:off x="10170492" y="3716450"/>
            <a:ext cx="1800000" cy="14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2"/>
          <p:cNvGrpSpPr/>
          <p:nvPr/>
        </p:nvGrpSpPr>
        <p:grpSpPr bwMode="auto">
          <a:xfrm>
            <a:off x="6260465" y="1332865"/>
            <a:ext cx="4694555" cy="2914015"/>
            <a:chOff x="457200" y="1828800"/>
            <a:chExt cx="9133432" cy="4548188"/>
          </a:xfrm>
        </p:grpSpPr>
        <p:sp>
          <p:nvSpPr>
            <p:cNvPr id="17" name="Oval 57"/>
            <p:cNvSpPr>
              <a:spLocks noChangeArrowheads="1"/>
            </p:cNvSpPr>
            <p:nvPr/>
          </p:nvSpPr>
          <p:spPr bwMode="auto">
            <a:xfrm>
              <a:off x="3352800" y="3505200"/>
              <a:ext cx="2500313" cy="1214438"/>
            </a:xfrm>
            <a:prstGeom prst="ellipse">
              <a:avLst/>
            </a:prstGeom>
            <a:gradFill rotWithShape="1">
              <a:gsLst>
                <a:gs pos="0">
                  <a:srgbClr val="B9A0EA"/>
                </a:gs>
                <a:gs pos="39999">
                  <a:srgbClr val="85C2FF"/>
                </a:gs>
                <a:gs pos="70000">
                  <a:srgbClr val="C4D6EB"/>
                </a:gs>
                <a:gs pos="100000">
                  <a:srgbClr val="FFEBFA"/>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a:solidFill>
                    <a:srgbClr val="FF0000"/>
                  </a:solidFill>
                  <a:latin typeface="黑体" panose="02010609060101010101" pitchFamily="49" charset="-122"/>
                  <a:ea typeface="黑体" panose="02010609060101010101" pitchFamily="49" charset="-122"/>
                </a:rPr>
                <a:t>适用条件</a:t>
              </a:r>
            </a:p>
          </p:txBody>
        </p:sp>
        <p:sp>
          <p:nvSpPr>
            <p:cNvPr id="18" name="Oval 56"/>
            <p:cNvSpPr>
              <a:spLocks noChangeArrowheads="1"/>
            </p:cNvSpPr>
            <p:nvPr/>
          </p:nvSpPr>
          <p:spPr bwMode="auto">
            <a:xfrm>
              <a:off x="6629400" y="5181600"/>
              <a:ext cx="2205038"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zh-CN" altLang="en-US" sz="1300" dirty="0">
                  <a:solidFill>
                    <a:srgbClr val="FF0000"/>
                  </a:solidFill>
                  <a:latin typeface="黑体" panose="02010609060101010101" pitchFamily="49" charset="-122"/>
                  <a:ea typeface="黑体" panose="02010609060101010101" pitchFamily="49" charset="-122"/>
                </a:rPr>
                <a:t>矿体相对隔水</a:t>
              </a:r>
            </a:p>
          </p:txBody>
        </p:sp>
        <p:cxnSp>
          <p:nvCxnSpPr>
            <p:cNvPr id="19" name="AutoShape 15"/>
            <p:cNvCxnSpPr>
              <a:cxnSpLocks noChangeShapeType="1"/>
            </p:cNvCxnSpPr>
            <p:nvPr/>
          </p:nvCxnSpPr>
          <p:spPr bwMode="auto">
            <a:xfrm rot="5400000">
              <a:off x="2724945" y="4161631"/>
              <a:ext cx="785812" cy="1501775"/>
            </a:xfrm>
            <a:prstGeom prst="curvedConnector3">
              <a:avLst>
                <a:gd name="adj1" fmla="val 56968"/>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cxnSp>
          <p:nvCxnSpPr>
            <p:cNvPr id="20" name="AutoShape 16"/>
            <p:cNvCxnSpPr>
              <a:cxnSpLocks noChangeShapeType="1"/>
            </p:cNvCxnSpPr>
            <p:nvPr/>
          </p:nvCxnSpPr>
          <p:spPr bwMode="auto">
            <a:xfrm rot="16200000" flipH="1">
              <a:off x="5812631" y="4093369"/>
              <a:ext cx="814388" cy="1619250"/>
            </a:xfrm>
            <a:prstGeom prst="curvedConnector3">
              <a:avLst>
                <a:gd name="adj1" fmla="val 56727"/>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sp>
          <p:nvSpPr>
            <p:cNvPr id="21" name="Oval 56"/>
            <p:cNvSpPr>
              <a:spLocks noChangeArrowheads="1"/>
            </p:cNvSpPr>
            <p:nvPr/>
          </p:nvSpPr>
          <p:spPr bwMode="auto">
            <a:xfrm>
              <a:off x="6826200" y="3317064"/>
              <a:ext cx="2764432"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solidFill>
                    <a:srgbClr val="FF0000"/>
                  </a:solidFill>
                  <a:latin typeface="黑体" panose="02010609060101010101" pitchFamily="49" charset="-122"/>
                  <a:ea typeface="黑体" panose="02010609060101010101" pitchFamily="49" charset="-122"/>
                </a:rPr>
                <a:t>顶（底）板为富水层</a:t>
              </a:r>
            </a:p>
          </p:txBody>
        </p:sp>
        <p:sp>
          <p:nvSpPr>
            <p:cNvPr id="22" name="Oval 56"/>
            <p:cNvSpPr>
              <a:spLocks noChangeArrowheads="1"/>
            </p:cNvSpPr>
            <p:nvPr/>
          </p:nvSpPr>
          <p:spPr bwMode="auto">
            <a:xfrm>
              <a:off x="3505200" y="5562600"/>
              <a:ext cx="2205038"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solidFill>
                    <a:srgbClr val="FF0000"/>
                  </a:solidFill>
                  <a:latin typeface="黑体" panose="02010609060101010101" pitchFamily="49" charset="-122"/>
                  <a:ea typeface="黑体" panose="02010609060101010101" pitchFamily="49" charset="-122"/>
                </a:rPr>
                <a:t>矿体相对集中</a:t>
              </a:r>
            </a:p>
          </p:txBody>
        </p:sp>
        <p:sp>
          <p:nvSpPr>
            <p:cNvPr id="23" name="Oval 56"/>
            <p:cNvSpPr>
              <a:spLocks noChangeArrowheads="1"/>
            </p:cNvSpPr>
            <p:nvPr/>
          </p:nvSpPr>
          <p:spPr bwMode="auto">
            <a:xfrm>
              <a:off x="533400" y="5181600"/>
              <a:ext cx="2205038"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solidFill>
                    <a:srgbClr val="FF0000"/>
                  </a:solidFill>
                  <a:latin typeface="黑体" panose="02010609060101010101" pitchFamily="49" charset="-122"/>
                  <a:ea typeface="黑体" panose="02010609060101010101" pitchFamily="49" charset="-122"/>
                </a:rPr>
                <a:t>涌水量较大</a:t>
              </a:r>
            </a:p>
          </p:txBody>
        </p:sp>
        <p:sp>
          <p:nvSpPr>
            <p:cNvPr id="24" name="Oval 56"/>
            <p:cNvSpPr>
              <a:spLocks noChangeArrowheads="1"/>
            </p:cNvSpPr>
            <p:nvPr/>
          </p:nvSpPr>
          <p:spPr bwMode="auto">
            <a:xfrm>
              <a:off x="457200" y="3276600"/>
              <a:ext cx="2205038"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solidFill>
                    <a:srgbClr val="FF0000"/>
                  </a:solidFill>
                  <a:latin typeface="黑体" panose="02010609060101010101" pitchFamily="49" charset="-122"/>
                  <a:ea typeface="黑体" panose="02010609060101010101" pitchFamily="49" charset="-122"/>
                </a:rPr>
                <a:t>地下水资源宝贵</a:t>
              </a:r>
            </a:p>
          </p:txBody>
        </p:sp>
        <p:sp>
          <p:nvSpPr>
            <p:cNvPr id="25" name="Oval 56"/>
            <p:cNvSpPr>
              <a:spLocks noChangeArrowheads="1"/>
            </p:cNvSpPr>
            <p:nvPr/>
          </p:nvSpPr>
          <p:spPr bwMode="auto">
            <a:xfrm>
              <a:off x="5298103" y="1887405"/>
              <a:ext cx="2394162"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solidFill>
                    <a:srgbClr val="FF0000"/>
                  </a:solidFill>
                  <a:latin typeface="黑体" panose="02010609060101010101" pitchFamily="49" charset="-122"/>
                  <a:ea typeface="黑体" panose="02010609060101010101" pitchFamily="49" charset="-122"/>
                </a:rPr>
                <a:t>排水费用难以承受</a:t>
              </a:r>
            </a:p>
          </p:txBody>
        </p:sp>
        <p:sp>
          <p:nvSpPr>
            <p:cNvPr id="26" name="Oval 56"/>
            <p:cNvSpPr>
              <a:spLocks noChangeArrowheads="1"/>
            </p:cNvSpPr>
            <p:nvPr/>
          </p:nvSpPr>
          <p:spPr bwMode="auto">
            <a:xfrm>
              <a:off x="1440287" y="1828800"/>
              <a:ext cx="2517351" cy="814388"/>
            </a:xfrm>
            <a:prstGeom prst="ellipse">
              <a:avLst/>
            </a:prstGeom>
            <a:gradFill rotWithShape="1">
              <a:gsLst>
                <a:gs pos="0">
                  <a:srgbClr val="FFEFD1"/>
                </a:gs>
                <a:gs pos="64999">
                  <a:srgbClr val="F0EBD5"/>
                </a:gs>
                <a:gs pos="100000">
                  <a:srgbClr val="D1C39F"/>
                </a:gs>
              </a:gsLst>
              <a:lin ang="5400000"/>
            </a:gradFill>
            <a:ln>
              <a:noFill/>
            </a:ln>
            <a:extLst>
              <a:ext uri="{91240B29-F687-4F45-9708-019B960494DF}">
                <a14:hiddenLine xmlns="" xmlns:a14="http://schemas.microsoft.com/office/drawing/2010/main" w="2857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solidFill>
                    <a:srgbClr val="FF0000"/>
                  </a:solidFill>
                  <a:latin typeface="黑体" panose="02010609060101010101" pitchFamily="49" charset="-122"/>
                  <a:ea typeface="黑体" panose="02010609060101010101" pitchFamily="49" charset="-122"/>
                </a:rPr>
                <a:t>疏干引起地面塌陷</a:t>
              </a:r>
            </a:p>
          </p:txBody>
        </p:sp>
        <p:cxnSp>
          <p:nvCxnSpPr>
            <p:cNvPr id="27" name="AutoShape 16"/>
            <p:cNvCxnSpPr>
              <a:cxnSpLocks noChangeShapeType="1"/>
              <a:stCxn id="17" idx="6"/>
              <a:endCxn id="21" idx="2"/>
            </p:cNvCxnSpPr>
            <p:nvPr/>
          </p:nvCxnSpPr>
          <p:spPr bwMode="auto">
            <a:xfrm flipV="1">
              <a:off x="5853113" y="3724259"/>
              <a:ext cx="973087" cy="388161"/>
            </a:xfrm>
            <a:prstGeom prst="curvedConnector3">
              <a:avLst>
                <a:gd name="adj1" fmla="val 50000"/>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cxnSp>
          <p:nvCxnSpPr>
            <p:cNvPr id="28" name="AutoShape 16"/>
            <p:cNvCxnSpPr>
              <a:cxnSpLocks noChangeShapeType="1"/>
            </p:cNvCxnSpPr>
            <p:nvPr/>
          </p:nvCxnSpPr>
          <p:spPr bwMode="auto">
            <a:xfrm rot="5400000">
              <a:off x="4107656" y="5112544"/>
              <a:ext cx="947738" cy="19050"/>
            </a:xfrm>
            <a:prstGeom prst="curvedConnector3">
              <a:avLst>
                <a:gd name="adj1" fmla="val 49917"/>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cxnSp>
          <p:nvCxnSpPr>
            <p:cNvPr id="29" name="AutoShape 16"/>
            <p:cNvCxnSpPr>
              <a:cxnSpLocks noChangeShapeType="1"/>
              <a:stCxn id="17" idx="7"/>
            </p:cNvCxnSpPr>
            <p:nvPr/>
          </p:nvCxnSpPr>
          <p:spPr bwMode="auto">
            <a:xfrm rot="-5400000">
              <a:off x="5349875" y="2832100"/>
              <a:ext cx="987425" cy="714375"/>
            </a:xfrm>
            <a:prstGeom prst="curvedConnector3">
              <a:avLst>
                <a:gd name="adj1" fmla="val 59005"/>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cxnSp>
          <p:nvCxnSpPr>
            <p:cNvPr id="30" name="AutoShape 16"/>
            <p:cNvCxnSpPr>
              <a:cxnSpLocks noChangeShapeType="1"/>
              <a:endCxn id="26" idx="4"/>
            </p:cNvCxnSpPr>
            <p:nvPr/>
          </p:nvCxnSpPr>
          <p:spPr bwMode="auto">
            <a:xfrm rot="16200000" flipV="1">
              <a:off x="2698858" y="2643294"/>
              <a:ext cx="1035049" cy="1034839"/>
            </a:xfrm>
            <a:prstGeom prst="curvedConnector3">
              <a:avLst>
                <a:gd name="adj1" fmla="val 50000"/>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cxnSp>
          <p:nvCxnSpPr>
            <p:cNvPr id="31" name="AutoShape 16"/>
            <p:cNvCxnSpPr>
              <a:cxnSpLocks noChangeShapeType="1"/>
              <a:stCxn id="17" idx="2"/>
              <a:endCxn id="24" idx="6"/>
            </p:cNvCxnSpPr>
            <p:nvPr/>
          </p:nvCxnSpPr>
          <p:spPr bwMode="auto">
            <a:xfrm rot="10800000">
              <a:off x="2662238" y="3684588"/>
              <a:ext cx="690562" cy="428625"/>
            </a:xfrm>
            <a:prstGeom prst="curvedConnector3">
              <a:avLst>
                <a:gd name="adj1" fmla="val 50116"/>
              </a:avLst>
            </a:prstGeom>
            <a:noFill/>
            <a:ln w="63500">
              <a:solidFill>
                <a:srgbClr val="0000FF"/>
              </a:solidFill>
              <a:round/>
              <a:tailEnd type="triangle" w="med" len="med"/>
            </a:ln>
            <a:extLst>
              <a:ext uri="{909E8E84-426E-40DD-AFC4-6F175D3DCCD1}">
                <a14:hiddenFill xmlns="" xmlns:a14="http://schemas.microsoft.com/office/drawing/2010/main">
                  <a:noFill/>
                </a14:hiddenFill>
              </a:ext>
            </a:extLst>
          </p:spPr>
        </p:cxnSp>
      </p:grpSp>
      <p:graphicFrame>
        <p:nvGraphicFramePr>
          <p:cNvPr id="32" name="表格 31"/>
          <p:cNvGraphicFramePr/>
          <p:nvPr>
            <p:custDataLst>
              <p:tags r:id="rId1"/>
            </p:custDataLst>
          </p:nvPr>
        </p:nvGraphicFramePr>
        <p:xfrm>
          <a:off x="695401" y="4729301"/>
          <a:ext cx="10657183" cy="2036764"/>
        </p:xfrm>
        <a:graphic>
          <a:graphicData uri="http://schemas.openxmlformats.org/drawingml/2006/table">
            <a:tbl>
              <a:tblPr firstRow="1" bandRow="1">
                <a:tableStyleId>{00A15C55-8517-42AA-B614-E9B94910E393}</a:tableStyleId>
              </a:tblPr>
              <a:tblGrid>
                <a:gridCol w="1606677"/>
                <a:gridCol w="1368152"/>
                <a:gridCol w="3384376"/>
                <a:gridCol w="4297978"/>
              </a:tblGrid>
              <a:tr h="265389">
                <a:tc>
                  <a:txBody>
                    <a:bodyPr/>
                    <a:lstStyle/>
                    <a:p>
                      <a:pPr algn="ctr">
                        <a:buNone/>
                      </a:pPr>
                      <a:r>
                        <a:rPr lang="zh-CN" altLang="en-US" sz="1200" dirty="0" smtClean="0">
                          <a:latin typeface="黑体" panose="02010609060101010101" pitchFamily="49" charset="-122"/>
                          <a:ea typeface="黑体" panose="02010609060101010101" pitchFamily="49" charset="-122"/>
                        </a:rPr>
                        <a:t>时   间</a:t>
                      </a:r>
                      <a:endParaRPr lang="zh-CN" altLang="en-US" sz="1200" dirty="0">
                        <a:latin typeface="黑体" panose="02010609060101010101" pitchFamily="49" charset="-122"/>
                        <a:ea typeface="黑体" panose="02010609060101010101" pitchFamily="49" charset="-122"/>
                      </a:endParaRPr>
                    </a:p>
                  </a:txBody>
                  <a:tcPr marL="0" marR="0" marT="0" marB="0" anchor="ctr" anchorCtr="1"/>
                </a:tc>
                <a:tc>
                  <a:txBody>
                    <a:bodyPr/>
                    <a:lstStyle/>
                    <a:p>
                      <a:pPr algn="ctr">
                        <a:buNone/>
                      </a:pPr>
                      <a:r>
                        <a:rPr lang="zh-CN" altLang="en-US" sz="1200" dirty="0" smtClean="0">
                          <a:latin typeface="黑体" panose="02010609060101010101" pitchFamily="49" charset="-122"/>
                          <a:ea typeface="黑体" panose="02010609060101010101" pitchFamily="49" charset="-122"/>
                        </a:rPr>
                        <a:t>地   点</a:t>
                      </a:r>
                      <a:endParaRPr lang="zh-CN" altLang="en-US" sz="1200" dirty="0">
                        <a:latin typeface="黑体" panose="02010609060101010101" pitchFamily="49" charset="-122"/>
                        <a:ea typeface="黑体" panose="02010609060101010101" pitchFamily="49" charset="-122"/>
                      </a:endParaRPr>
                    </a:p>
                  </a:txBody>
                  <a:tcPr marL="0" marR="0" marT="0" marB="0" anchor="ctr" anchorCtr="1"/>
                </a:tc>
                <a:tc>
                  <a:txBody>
                    <a:bodyPr/>
                    <a:lstStyle/>
                    <a:p>
                      <a:pPr algn="ctr">
                        <a:buNone/>
                      </a:pPr>
                      <a:r>
                        <a:rPr lang="zh-CN" altLang="en-US" sz="1200" dirty="0" smtClean="0">
                          <a:latin typeface="黑体" panose="02010609060101010101" pitchFamily="49" charset="-122"/>
                          <a:ea typeface="黑体" panose="02010609060101010101" pitchFamily="49" charset="-122"/>
                        </a:rPr>
                        <a:t>概    况</a:t>
                      </a:r>
                      <a:endParaRPr lang="zh-CN" altLang="en-US" sz="1200" dirty="0">
                        <a:latin typeface="黑体" panose="02010609060101010101" pitchFamily="49" charset="-122"/>
                        <a:ea typeface="黑体" panose="02010609060101010101" pitchFamily="49" charset="-122"/>
                      </a:endParaRPr>
                    </a:p>
                  </a:txBody>
                  <a:tcPr marL="0" marR="0" marT="0" marB="0" anchor="ctr" anchorCtr="1"/>
                </a:tc>
                <a:tc>
                  <a:txBody>
                    <a:bodyPr/>
                    <a:lstStyle/>
                    <a:p>
                      <a:pPr algn="ctr">
                        <a:buNone/>
                      </a:pPr>
                      <a:r>
                        <a:rPr lang="zh-CN" altLang="en-US" sz="1200" dirty="0" smtClean="0">
                          <a:latin typeface="黑体" panose="02010609060101010101" pitchFamily="49" charset="-122"/>
                          <a:ea typeface="黑体" panose="02010609060101010101" pitchFamily="49" charset="-122"/>
                        </a:rPr>
                        <a:t>效     果</a:t>
                      </a:r>
                      <a:endParaRPr lang="zh-CN" altLang="en-US" sz="1200" dirty="0">
                        <a:latin typeface="黑体" panose="02010609060101010101" pitchFamily="49" charset="-122"/>
                        <a:ea typeface="黑体" panose="02010609060101010101" pitchFamily="49" charset="-122"/>
                      </a:endParaRPr>
                    </a:p>
                  </a:txBody>
                  <a:tcPr marL="0" marR="0" marT="0" marB="0" anchor="ctr" anchorCtr="1"/>
                </a:tc>
              </a:tr>
              <a:tr h="462208">
                <a:tc>
                  <a:txBody>
                    <a:bodyPr/>
                    <a:lstStyle/>
                    <a:p>
                      <a:pPr algn="ctr" fontAlgn="auto">
                        <a:lnSpc>
                          <a:spcPts val="1200"/>
                        </a:lnSpc>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2002-2006</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莱芜业庄铁矿</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岩溶管道流大水矿山，矿坑涌水时达12.5万m</a:t>
                      </a:r>
                      <a:r>
                        <a:rPr lang="zh-CN" altLang="en-US"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/d</a:t>
                      </a:r>
                    </a:p>
                  </a:txBody>
                  <a:tcPr marL="0" marR="0" marT="0" marB="0" anchor="ctr" anchorCtr="1"/>
                </a:tc>
                <a:tc>
                  <a:txBody>
                    <a:bodyPr/>
                    <a:lstStyle/>
                    <a:p>
                      <a:pPr algn="ctr" fontAlgn="auto">
                        <a:lnSpc>
                          <a:spcPts val="1200"/>
                        </a:lnSpc>
                        <a:buNone/>
                      </a:pPr>
                      <a:r>
                        <a:rPr lang="zh-CN" altLang="en-US" sz="1200">
                          <a:latin typeface="Times New Roman" panose="02020603050405020304" pitchFamily="18" charset="0"/>
                          <a:ea typeface="黑体" panose="02010609060101010101" pitchFamily="49" charset="-122"/>
                          <a:cs typeface="Times New Roman" panose="02020603050405020304" pitchFamily="18" charset="0"/>
                        </a:rPr>
                        <a:t>堵水率高达100%，每年节约排水电费1095万元</a:t>
                      </a:r>
                    </a:p>
                  </a:txBody>
                  <a:tcPr marL="0" marR="0" marT="0" marB="0" anchor="ctr" anchorCtr="1"/>
                </a:tc>
              </a:tr>
              <a:tr h="388560">
                <a:tc>
                  <a:txBody>
                    <a:bodyPr/>
                    <a:lstStyle/>
                    <a:p>
                      <a:pPr algn="ctr" fontAlgn="auto">
                        <a:lnSpc>
                          <a:spcPts val="1200"/>
                        </a:lnSpc>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2006</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年</a:t>
                      </a:r>
                      <a:r>
                        <a:rPr lang="zh-CN" altLang="en-US" sz="1200" dirty="0" smtClean="0">
                          <a:latin typeface="Times New Roman" panose="02020603050405020304" pitchFamily="18" charset="0"/>
                          <a:ea typeface="黑体" panose="02010609060101010101" pitchFamily="49" charset="-122"/>
                          <a:cs typeface="Times New Roman" panose="02020603050405020304" pitchFamily="18" charset="0"/>
                        </a:rPr>
                        <a:t>至</a:t>
                      </a:r>
                      <a:r>
                        <a:rPr lang="en-US" altLang="zh-CN" sz="1200" dirty="0" smtClean="0">
                          <a:latin typeface="Times New Roman" panose="02020603050405020304" pitchFamily="18" charset="0"/>
                          <a:ea typeface="黑体" panose="02010609060101010101" pitchFamily="49" charset="-122"/>
                          <a:cs typeface="Times New Roman" panose="02020603050405020304" pitchFamily="18" charset="0"/>
                        </a:rPr>
                        <a:t>2008</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莱芜莱新铁矿</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岩溶裂隙大水矿山，矿坑涌水量达5～6万 m</a:t>
                      </a:r>
                      <a:r>
                        <a:rPr lang="zh-CN" altLang="en-US"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/d</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堵水率高达90%，节约排水电费用达1200万元以上</a:t>
                      </a:r>
                    </a:p>
                  </a:txBody>
                  <a:tcPr marL="0" marR="0" marT="0" marB="0" anchor="ctr" anchorCtr="1"/>
                </a:tc>
              </a:tr>
              <a:tr h="457129">
                <a:tc>
                  <a:txBody>
                    <a:bodyPr/>
                    <a:lstStyle/>
                    <a:p>
                      <a:pPr algn="ctr" fontAlgn="auto">
                        <a:lnSpc>
                          <a:spcPts val="1200"/>
                        </a:lnSpc>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2008</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年</a:t>
                      </a:r>
                      <a:r>
                        <a:rPr lang="zh-CN" altLang="en-US" sz="1200" dirty="0" smtClean="0">
                          <a:latin typeface="Times New Roman" panose="02020603050405020304" pitchFamily="18" charset="0"/>
                          <a:ea typeface="黑体" panose="02010609060101010101" pitchFamily="49" charset="-122"/>
                          <a:cs typeface="Times New Roman" panose="02020603050405020304" pitchFamily="18" charset="0"/>
                        </a:rPr>
                        <a:t>至</a:t>
                      </a:r>
                      <a:r>
                        <a:rPr lang="en-US" altLang="zh-CN" sz="1200" dirty="0" smtClean="0">
                          <a:latin typeface="Times New Roman" panose="02020603050405020304" pitchFamily="18" charset="0"/>
                          <a:ea typeface="黑体" panose="02010609060101010101" pitchFamily="49" charset="-122"/>
                          <a:cs typeface="Times New Roman" panose="02020603050405020304" pitchFamily="18" charset="0"/>
                        </a:rPr>
                        <a:t>2011</a:t>
                      </a:r>
                      <a:r>
                        <a:rPr lang="zh-CN" altLang="en-US" sz="1200" dirty="0" smtClean="0">
                          <a:latin typeface="Times New Roman" panose="02020603050405020304" pitchFamily="18" charset="0"/>
                          <a:ea typeface="黑体" panose="02010609060101010101" pitchFamily="49" charset="-122"/>
                          <a:cs typeface="Times New Roman" panose="02020603050405020304" pitchFamily="18" charset="0"/>
                        </a:rPr>
                        <a:t>年</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淮北徐楼铁矿</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岩溶大水矿山，矿坑最大涌水量达4</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4万m</a:t>
                      </a:r>
                      <a:r>
                        <a:rPr lang="zh-CN" altLang="en-US"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/d</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堵水率94%，每年节约排水费2292万元，解放开采矿量价值37亿元以上</a:t>
                      </a:r>
                    </a:p>
                  </a:txBody>
                  <a:tcPr marL="0" marR="0" marT="0" marB="0" anchor="ctr" anchorCtr="1"/>
                </a:tc>
              </a:tr>
              <a:tr h="463478">
                <a:tc>
                  <a:txBody>
                    <a:bodyPr/>
                    <a:lstStyle/>
                    <a:p>
                      <a:pPr algn="ctr" fontAlgn="auto">
                        <a:lnSpc>
                          <a:spcPts val="1200"/>
                        </a:lnSpc>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2009</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年至今</a:t>
                      </a:r>
                    </a:p>
                  </a:txBody>
                  <a:tcPr marL="0" marR="0" marT="0" marB="0" anchor="ctr" anchorCtr="1"/>
                </a:tc>
                <a:tc>
                  <a:txBody>
                    <a:bodyPr/>
                    <a:lstStyle/>
                    <a:p>
                      <a:pPr algn="ctr" fontAlgn="auto">
                        <a:lnSpc>
                          <a:spcPts val="1200"/>
                        </a:lnSpc>
                        <a:buNone/>
                      </a:pPr>
                      <a:r>
                        <a:rPr lang="zh-CN" altLang="en-US" sz="1200">
                          <a:latin typeface="Times New Roman" panose="02020603050405020304" pitchFamily="18" charset="0"/>
                          <a:ea typeface="黑体" panose="02010609060101010101" pitchFamily="49" charset="-122"/>
                          <a:cs typeface="Times New Roman" panose="02020603050405020304" pitchFamily="18" charset="0"/>
                        </a:rPr>
                        <a:t>芜湖龙塘沿铁矿</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长江边岩溶裂隙大水矿山近矿体帷幕注浆</a:t>
                      </a:r>
                    </a:p>
                  </a:txBody>
                  <a:tcPr marL="0" marR="0" marT="0" marB="0" anchor="ctr" anchorCtr="1"/>
                </a:tc>
                <a:tc>
                  <a:txBody>
                    <a:bodyPr/>
                    <a:lstStyle/>
                    <a:p>
                      <a:pPr algn="ctr" fontAlgn="auto">
                        <a:lnSpc>
                          <a:spcPts val="1200"/>
                        </a:lnSpc>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sym typeface="+mn-ea"/>
                        </a:rPr>
                        <a:t>首采矿段已成功采矿，堵水率</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mn-ea"/>
                        </a:rPr>
                        <a:t>85%</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sym typeface="+mn-ea"/>
                        </a:rPr>
                        <a:t>以上</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nchorCtr="1"/>
                </a:tc>
              </a:tr>
            </a:tbl>
          </a:graphicData>
        </a:graphic>
      </p:graphicFrame>
      <p:sp>
        <p:nvSpPr>
          <p:cNvPr id="33" name="矩形 2"/>
          <p:cNvSpPr>
            <a:spLocks noChangeArrowheads="1"/>
          </p:cNvSpPr>
          <p:nvPr/>
        </p:nvSpPr>
        <p:spPr bwMode="auto">
          <a:xfrm>
            <a:off x="4417695" y="4099560"/>
            <a:ext cx="4210050" cy="64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pPr>
            <a:r>
              <a:rPr lang="zh-CN" altLang="en-US" b="1" dirty="0" smtClean="0">
                <a:highlight>
                  <a:srgbClr val="FF0000"/>
                </a:highlight>
              </a:rPr>
              <a:t>非煤矿山近</a:t>
            </a:r>
            <a:r>
              <a:rPr lang="zh-CN" altLang="en-US" b="1" dirty="0">
                <a:highlight>
                  <a:srgbClr val="FF0000"/>
                </a:highlight>
              </a:rPr>
              <a:t>矿体帷幕注浆工程案例</a:t>
            </a:r>
          </a:p>
        </p:txBody>
      </p:sp>
      <p:grpSp>
        <p:nvGrpSpPr>
          <p:cNvPr id="38" name="组合 37"/>
          <p:cNvGrpSpPr/>
          <p:nvPr/>
        </p:nvGrpSpPr>
        <p:grpSpPr>
          <a:xfrm>
            <a:off x="1470025" y="1583690"/>
            <a:ext cx="4018915" cy="2571750"/>
            <a:chOff x="1390" y="2479"/>
            <a:chExt cx="6329" cy="4050"/>
          </a:xfrm>
        </p:grpSpPr>
        <p:grpSp>
          <p:nvGrpSpPr>
            <p:cNvPr id="6" name="Group 17"/>
            <p:cNvGrpSpPr/>
            <p:nvPr/>
          </p:nvGrpSpPr>
          <p:grpSpPr bwMode="auto">
            <a:xfrm>
              <a:off x="1390" y="3177"/>
              <a:ext cx="4593" cy="3351"/>
              <a:chOff x="442" y="1969"/>
              <a:chExt cx="3245" cy="2222"/>
            </a:xfrm>
          </p:grpSpPr>
          <p:sp>
            <p:nvSpPr>
              <p:cNvPr id="7" name="AutoShape 4"/>
              <p:cNvSpPr>
                <a:spLocks noChangeArrowheads="1"/>
              </p:cNvSpPr>
              <p:nvPr/>
            </p:nvSpPr>
            <p:spPr bwMode="auto">
              <a:xfrm>
                <a:off x="2064" y="2305"/>
                <a:ext cx="1248" cy="1199"/>
              </a:xfrm>
              <a:prstGeom prst="star8">
                <a:avLst>
                  <a:gd name="adj" fmla="val 38250"/>
                </a:avLst>
              </a:prstGeom>
              <a:gradFill rotWithShape="1">
                <a:gsLst>
                  <a:gs pos="0">
                    <a:srgbClr val="FF00FF"/>
                  </a:gs>
                  <a:gs pos="50000">
                    <a:schemeClr val="bg1"/>
                  </a:gs>
                  <a:gs pos="100000">
                    <a:srgbClr val="FF00FF"/>
                  </a:gs>
                </a:gsLst>
                <a:lin ang="5400000" scaled="1"/>
              </a:gradFill>
              <a:ln w="9525">
                <a:solidFill>
                  <a:schemeClr val="tx1"/>
                </a:solidFill>
                <a:miter lim="800000"/>
              </a:ln>
              <a:effectLst/>
            </p:spPr>
            <p:txBody>
              <a:bodyPr wrap="none" anchor="ctr"/>
              <a:lstStyle/>
              <a:p>
                <a:pPr algn="ctr">
                  <a:defRPr/>
                </a:pPr>
                <a:r>
                  <a:rPr lang="zh-CN" altLang="en-US" dirty="0">
                    <a:latin typeface="黑体" panose="02010609060101010101" pitchFamily="49" charset="-122"/>
                    <a:ea typeface="黑体" panose="02010609060101010101" pitchFamily="49" charset="-122"/>
                  </a:rPr>
                  <a:t>技术优势</a:t>
                </a:r>
              </a:p>
            </p:txBody>
          </p:sp>
          <p:sp>
            <p:nvSpPr>
              <p:cNvPr id="9" name="Oval 10"/>
              <p:cNvSpPr>
                <a:spLocks noChangeArrowheads="1"/>
              </p:cNvSpPr>
              <p:nvPr/>
            </p:nvSpPr>
            <p:spPr bwMode="auto">
              <a:xfrm>
                <a:off x="442" y="3508"/>
                <a:ext cx="1476" cy="683"/>
              </a:xfrm>
              <a:prstGeom prst="ellipse">
                <a:avLst/>
              </a:prstGeom>
              <a:gradFill rotWithShape="1">
                <a:gsLst>
                  <a:gs pos="0">
                    <a:srgbClr val="FFFF99"/>
                  </a:gs>
                  <a:gs pos="50000">
                    <a:schemeClr val="bg1"/>
                  </a:gs>
                  <a:gs pos="100000">
                    <a:srgbClr val="FFFF99"/>
                  </a:gs>
                </a:gsLst>
                <a:lin ang="5400000" scaled="1"/>
              </a:gradFill>
              <a:ln w="9525" algn="ctr">
                <a:solidFill>
                  <a:schemeClr val="tx1"/>
                </a:solidFill>
                <a:round/>
              </a:ln>
              <a:effectLst/>
            </p:spPr>
            <p:txBody>
              <a:bodyPr wrap="none" anchor="ctr"/>
              <a:lstStyle/>
              <a:p>
                <a:pPr algn="ctr">
                  <a:defRPr/>
                </a:pPr>
                <a:r>
                  <a:rPr lang="zh-CN" altLang="en-US" sz="1400" dirty="0">
                    <a:latin typeface="黑体" panose="02010609060101010101" pitchFamily="49" charset="-122"/>
                    <a:ea typeface="黑体" panose="02010609060101010101" pitchFamily="49" charset="-122"/>
                  </a:rPr>
                  <a:t>保护地质环境</a:t>
                </a:r>
              </a:p>
            </p:txBody>
          </p:sp>
          <p:sp>
            <p:nvSpPr>
              <p:cNvPr id="12" name="AutoShape 13"/>
              <p:cNvSpPr>
                <a:spLocks noChangeArrowheads="1"/>
              </p:cNvSpPr>
              <p:nvPr/>
            </p:nvSpPr>
            <p:spPr bwMode="auto">
              <a:xfrm rot="-2311219">
                <a:off x="3072" y="2160"/>
                <a:ext cx="615" cy="306"/>
              </a:xfrm>
              <a:prstGeom prst="notchedRightArrow">
                <a:avLst>
                  <a:gd name="adj1" fmla="val 50000"/>
                  <a:gd name="adj2" fmla="val 50245"/>
                </a:avLst>
              </a:prstGeom>
              <a:solidFill>
                <a:schemeClr val="accent1"/>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000"/>
              </a:p>
            </p:txBody>
          </p:sp>
          <p:sp>
            <p:nvSpPr>
              <p:cNvPr id="13" name="AutoShape 14"/>
              <p:cNvSpPr>
                <a:spLocks noChangeArrowheads="1"/>
              </p:cNvSpPr>
              <p:nvPr/>
            </p:nvSpPr>
            <p:spPr bwMode="auto">
              <a:xfrm rot="8442021">
                <a:off x="1728" y="3360"/>
                <a:ext cx="615" cy="306"/>
              </a:xfrm>
              <a:prstGeom prst="notchedRightArrow">
                <a:avLst>
                  <a:gd name="adj1" fmla="val 50000"/>
                  <a:gd name="adj2" fmla="val 50245"/>
                </a:avLst>
              </a:prstGeom>
              <a:solidFill>
                <a:schemeClr val="accent1"/>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000"/>
              </a:p>
            </p:txBody>
          </p:sp>
          <p:sp>
            <p:nvSpPr>
              <p:cNvPr id="14" name="AutoShape 15"/>
              <p:cNvSpPr>
                <a:spLocks noChangeArrowheads="1"/>
              </p:cNvSpPr>
              <p:nvPr/>
            </p:nvSpPr>
            <p:spPr bwMode="auto">
              <a:xfrm rot="-8004536">
                <a:off x="1717" y="2123"/>
                <a:ext cx="615" cy="306"/>
              </a:xfrm>
              <a:prstGeom prst="notchedRightArrow">
                <a:avLst>
                  <a:gd name="adj1" fmla="val 50000"/>
                  <a:gd name="adj2" fmla="val 50245"/>
                </a:avLst>
              </a:prstGeom>
              <a:solidFill>
                <a:schemeClr val="accent1"/>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000"/>
              </a:p>
            </p:txBody>
          </p:sp>
          <p:sp>
            <p:nvSpPr>
              <p:cNvPr id="15" name="AutoShape 16"/>
              <p:cNvSpPr>
                <a:spLocks noChangeArrowheads="1"/>
              </p:cNvSpPr>
              <p:nvPr/>
            </p:nvSpPr>
            <p:spPr bwMode="auto">
              <a:xfrm rot="2231289">
                <a:off x="3072" y="3360"/>
                <a:ext cx="615" cy="306"/>
              </a:xfrm>
              <a:prstGeom prst="notchedRightArrow">
                <a:avLst>
                  <a:gd name="adj1" fmla="val 50000"/>
                  <a:gd name="adj2" fmla="val 50245"/>
                </a:avLst>
              </a:prstGeom>
              <a:solidFill>
                <a:schemeClr val="accent1"/>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000"/>
              </a:p>
            </p:txBody>
          </p:sp>
        </p:grpSp>
        <p:sp>
          <p:nvSpPr>
            <p:cNvPr id="34" name="Oval 10"/>
            <p:cNvSpPr>
              <a:spLocks noChangeArrowheads="1"/>
            </p:cNvSpPr>
            <p:nvPr>
              <p:custDataLst>
                <p:tags r:id="rId2"/>
              </p:custDataLst>
            </p:nvPr>
          </p:nvSpPr>
          <p:spPr bwMode="auto">
            <a:xfrm>
              <a:off x="1597" y="2479"/>
              <a:ext cx="2089" cy="1030"/>
            </a:xfrm>
            <a:prstGeom prst="ellipse">
              <a:avLst/>
            </a:prstGeom>
            <a:gradFill rotWithShape="1">
              <a:gsLst>
                <a:gs pos="0">
                  <a:srgbClr val="FFFF99"/>
                </a:gs>
                <a:gs pos="50000">
                  <a:schemeClr val="bg1"/>
                </a:gs>
                <a:gs pos="100000">
                  <a:srgbClr val="FFFF99"/>
                </a:gs>
              </a:gsLst>
              <a:lin ang="5400000" scaled="1"/>
            </a:gradFill>
            <a:ln w="9525" algn="ctr">
              <a:solidFill>
                <a:schemeClr val="tx1"/>
              </a:solidFill>
              <a:round/>
            </a:ln>
            <a:effectLst/>
          </p:spPr>
          <p:txBody>
            <a:bodyPr wrap="none" anchor="ctr"/>
            <a:lstStyle/>
            <a:p>
              <a:pPr algn="ctr">
                <a:defRPr/>
              </a:pPr>
              <a:r>
                <a:rPr lang="zh-CN" altLang="en-US" sz="1400" dirty="0">
                  <a:latin typeface="黑体" panose="02010609060101010101" pitchFamily="49" charset="-122"/>
                  <a:ea typeface="黑体" panose="02010609060101010101" pitchFamily="49" charset="-122"/>
                </a:rPr>
                <a:t>节约排水费用</a:t>
              </a:r>
            </a:p>
          </p:txBody>
        </p:sp>
        <p:sp>
          <p:nvSpPr>
            <p:cNvPr id="36" name="Oval 10"/>
            <p:cNvSpPr>
              <a:spLocks noChangeArrowheads="1"/>
            </p:cNvSpPr>
            <p:nvPr>
              <p:custDataLst>
                <p:tags r:id="rId3"/>
              </p:custDataLst>
            </p:nvPr>
          </p:nvSpPr>
          <p:spPr bwMode="auto">
            <a:xfrm>
              <a:off x="5454" y="2496"/>
              <a:ext cx="2089" cy="1030"/>
            </a:xfrm>
            <a:prstGeom prst="ellipse">
              <a:avLst/>
            </a:prstGeom>
            <a:gradFill rotWithShape="1">
              <a:gsLst>
                <a:gs pos="0">
                  <a:srgbClr val="FFFF99"/>
                </a:gs>
                <a:gs pos="50000">
                  <a:schemeClr val="bg1"/>
                </a:gs>
                <a:gs pos="100000">
                  <a:srgbClr val="FFFF99"/>
                </a:gs>
              </a:gsLst>
              <a:lin ang="5400000" scaled="1"/>
            </a:gradFill>
            <a:ln w="9525" algn="ctr">
              <a:solidFill>
                <a:schemeClr val="tx1"/>
              </a:solidFill>
              <a:round/>
            </a:ln>
            <a:effectLst/>
          </p:spPr>
          <p:txBody>
            <a:bodyPr wrap="none" anchor="ctr"/>
            <a:lstStyle/>
            <a:p>
              <a:pPr algn="ctr">
                <a:defRPr/>
              </a:pPr>
              <a:r>
                <a:rPr lang="zh-CN" altLang="en-US" sz="1400" dirty="0">
                  <a:latin typeface="黑体" panose="02010609060101010101" pitchFamily="49" charset="-122"/>
                  <a:ea typeface="黑体" panose="02010609060101010101" pitchFamily="49" charset="-122"/>
                </a:rPr>
                <a:t>保护地下水资源</a:t>
              </a:r>
            </a:p>
          </p:txBody>
        </p:sp>
        <p:sp>
          <p:nvSpPr>
            <p:cNvPr id="37" name="Oval 10"/>
            <p:cNvSpPr>
              <a:spLocks noChangeArrowheads="1"/>
            </p:cNvSpPr>
            <p:nvPr>
              <p:custDataLst>
                <p:tags r:id="rId4"/>
              </p:custDataLst>
            </p:nvPr>
          </p:nvSpPr>
          <p:spPr bwMode="auto">
            <a:xfrm>
              <a:off x="5631" y="5499"/>
              <a:ext cx="2089" cy="1030"/>
            </a:xfrm>
            <a:prstGeom prst="ellipse">
              <a:avLst/>
            </a:prstGeom>
            <a:gradFill rotWithShape="1">
              <a:gsLst>
                <a:gs pos="0">
                  <a:srgbClr val="FFFF99"/>
                </a:gs>
                <a:gs pos="50000">
                  <a:schemeClr val="bg1"/>
                </a:gs>
                <a:gs pos="100000">
                  <a:srgbClr val="FFFF99"/>
                </a:gs>
              </a:gsLst>
              <a:lin ang="5400000" scaled="1"/>
            </a:gradFill>
            <a:ln w="9525" algn="ctr">
              <a:solidFill>
                <a:schemeClr val="tx1"/>
              </a:solidFill>
              <a:round/>
            </a:ln>
            <a:effectLst/>
          </p:spPr>
          <p:txBody>
            <a:bodyPr wrap="none" anchor="ctr"/>
            <a:lstStyle/>
            <a:p>
              <a:pPr algn="ctr">
                <a:defRPr/>
              </a:pPr>
              <a:r>
                <a:rPr lang="zh-CN" altLang="en-US" sz="1400" dirty="0">
                  <a:latin typeface="黑体" panose="02010609060101010101" pitchFamily="49" charset="-122"/>
                  <a:ea typeface="黑体" panose="02010609060101010101" pitchFamily="49" charset="-122"/>
                </a:rPr>
                <a:t>保护矿产资源</a:t>
              </a:r>
            </a:p>
          </p:txBody>
        </p:sp>
      </p:grpSp>
      <p:sp>
        <p:nvSpPr>
          <p:cNvPr id="39" name="Rectangle 17"/>
          <p:cNvSpPr>
            <a:spLocks noChangeArrowheads="1"/>
          </p:cNvSpPr>
          <p:nvPr/>
        </p:nvSpPr>
        <p:spPr bwMode="auto">
          <a:xfrm>
            <a:off x="380960" y="449247"/>
            <a:ext cx="10501386" cy="765175"/>
          </a:xfrm>
          <a:prstGeom prst="rect">
            <a:avLst/>
          </a:prstGeom>
          <a:noFill/>
          <a:ln w="9525">
            <a:noFill/>
            <a:miter lim="800000"/>
          </a:ln>
        </p:spPr>
        <p:txBody>
          <a:bodyPr/>
          <a:lstStyle/>
          <a:p>
            <a:r>
              <a:rPr lang="en-US" altLang="zh-CN" sz="2800" b="1" dirty="0" smtClean="0">
                <a:latin typeface="微软雅黑" panose="020B0503020204020204" pitchFamily="34" charset="-122"/>
                <a:ea typeface="微软雅黑" panose="020B0503020204020204" pitchFamily="34" charset="-122"/>
                <a:cs typeface="+mj-cs"/>
                <a:sym typeface="+mn-ea"/>
              </a:rPr>
              <a:t>3.3 </a:t>
            </a:r>
            <a:r>
              <a:rPr lang="zh-CN" altLang="en-US" sz="2800" b="1" dirty="0" smtClean="0">
                <a:latin typeface="微软雅黑" panose="020B0503020204020204" pitchFamily="34" charset="-122"/>
                <a:ea typeface="微软雅黑" panose="020B0503020204020204" pitchFamily="34" charset="-122"/>
              </a:rPr>
              <a:t>非煤矿山水害治理新技术</a:t>
            </a:r>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rPr>
              <a:t>井下近矿体帷幕</a:t>
            </a:r>
            <a:r>
              <a:rPr lang="zh-CN" altLang="en-US" sz="2800" b="1" dirty="0" smtClean="0">
                <a:latin typeface="微软雅黑" panose="020B0503020204020204" pitchFamily="34" charset="-122"/>
                <a:ea typeface="微软雅黑" panose="020B0503020204020204" pitchFamily="34" charset="-122"/>
                <a:cs typeface="+mj-cs"/>
                <a:sym typeface="+mn-ea"/>
              </a:rPr>
              <a:t>注浆堵水</a:t>
            </a:r>
            <a:r>
              <a:rPr lang="zh-CN" altLang="en-US" sz="2800" b="1" dirty="0">
                <a:latin typeface="微软雅黑" panose="020B0503020204020204" pitchFamily="34" charset="-122"/>
                <a:ea typeface="微软雅黑" panose="020B0503020204020204" pitchFamily="34" charset="-122"/>
                <a:cs typeface="+mj-cs"/>
                <a:sym typeface="+mn-ea"/>
              </a:rPr>
              <a:t>技术</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custDataLst>
              <p:tags r:id="rId2"/>
            </p:custDataLst>
          </p:nvPr>
        </p:nvGraphicFramePr>
        <p:xfrm>
          <a:off x="4961890" y="2549525"/>
          <a:ext cx="4204970" cy="2555875"/>
        </p:xfrm>
        <a:graphic>
          <a:graphicData uri="http://schemas.openxmlformats.org/presentationml/2006/ole">
            <p:oleObj spid="_x0000_s71681" name="AutoCAD Drawing" r:id="rId8" imgW="307981350" imgH="172612050" progId="">
              <p:embed/>
            </p:oleObj>
          </a:graphicData>
        </a:graphic>
      </p:graphicFrame>
      <p:pic>
        <p:nvPicPr>
          <p:cNvPr id="9" name="图片 8" descr="222"/>
          <p:cNvPicPr/>
          <p:nvPr>
            <p:custDataLst>
              <p:tags r:id="rId3"/>
            </p:custDataLst>
          </p:nvPr>
        </p:nvPicPr>
        <p:blipFill>
          <a:blip r:embed="rId9"/>
          <a:stretch>
            <a:fillRect/>
          </a:stretch>
        </p:blipFill>
        <p:spPr>
          <a:xfrm>
            <a:off x="4728210" y="5085080"/>
            <a:ext cx="4496435" cy="1564005"/>
          </a:xfrm>
          <a:prstGeom prst="rect">
            <a:avLst/>
          </a:prstGeom>
        </p:spPr>
      </p:pic>
      <p:sp>
        <p:nvSpPr>
          <p:cNvPr id="5" name="Text Box 6"/>
          <p:cNvSpPr txBox="1">
            <a:spLocks noGrp="1" noChangeArrowheads="1"/>
          </p:cNvSpPr>
          <p:nvPr>
            <p:ph type="body" sz="quarter" idx="14"/>
          </p:nvPr>
        </p:nvSpPr>
        <p:spPr bwMode="auto">
          <a:xfrm>
            <a:off x="766445" y="1269365"/>
            <a:ext cx="4775200" cy="423545"/>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3</a:t>
            </a:r>
            <a:r>
              <a:rPr kumimoji="1" lang="zh-CN" altLang="en-US" b="1" dirty="0" smtClean="0">
                <a:solidFill>
                  <a:srgbClr val="FF0000"/>
                </a:solidFill>
                <a:latin typeface="黑体" panose="02010609060101010101" pitchFamily="49" charset="-122"/>
                <a:ea typeface="黑体" panose="02010609060101010101" pitchFamily="49" charset="-122"/>
              </a:rPr>
              <a:t>）控制疏干（控水采矿）技术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3.3 </a:t>
            </a:r>
            <a:r>
              <a:rPr lang="zh-CN" altLang="en-US" sz="3200" b="1" dirty="0" smtClean="0">
                <a:latin typeface="微软雅黑" panose="020B0503020204020204" pitchFamily="34" charset="-122"/>
                <a:ea typeface="微软雅黑" panose="020B0503020204020204" pitchFamily="34" charset="-122"/>
              </a:rPr>
              <a:t>非煤矿山水害治理新技术</a:t>
            </a:r>
            <a:endParaRPr lang="zh-CN" altLang="en-US" sz="3200" b="1" dirty="0">
              <a:latin typeface="微软雅黑" panose="020B0503020204020204" pitchFamily="34" charset="-122"/>
              <a:ea typeface="微软雅黑" panose="020B0503020204020204" pitchFamily="34" charset="-122"/>
            </a:endParaRPr>
          </a:p>
        </p:txBody>
      </p:sp>
      <p:sp>
        <p:nvSpPr>
          <p:cNvPr id="24" name="矩形 6"/>
          <p:cNvSpPr>
            <a:spLocks noChangeArrowheads="1"/>
          </p:cNvSpPr>
          <p:nvPr/>
        </p:nvSpPr>
        <p:spPr bwMode="auto">
          <a:xfrm>
            <a:off x="335280" y="1758315"/>
            <a:ext cx="11629390" cy="843915"/>
          </a:xfrm>
          <a:prstGeom prst="rect">
            <a:avLst/>
          </a:prstGeom>
          <a:noFill/>
          <a:ln w="25400">
            <a:solidFill>
              <a:schemeClr val="tx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buClr>
                <a:schemeClr val="accent2"/>
              </a:buClr>
              <a:buFont typeface="Wingdings" panose="05000000000000000000" pitchFamily="2" charset="2"/>
              <a:buNone/>
            </a:pPr>
            <a:r>
              <a:rPr lang="zh-CN" altLang="en-US" b="1" dirty="0">
                <a:solidFill>
                  <a:srgbClr val="FF0000"/>
                </a:solidFill>
                <a:latin typeface="黑体" panose="02010609060101010101" pitchFamily="49" charset="-122"/>
                <a:ea typeface="黑体" panose="02010609060101010101" pitchFamily="49" charset="-122"/>
              </a:rPr>
              <a:t>控制梳干技术</a:t>
            </a:r>
            <a:r>
              <a:rPr lang="zh-CN" altLang="en-US" dirty="0">
                <a:latin typeface="黑体" panose="02010609060101010101" pitchFamily="49" charset="-122"/>
                <a:ea typeface="黑体" panose="02010609060101010101" pitchFamily="49" charset="-122"/>
                <a:sym typeface="+mn-ea"/>
              </a:rPr>
              <a:t>是传统疏干技术的一大发展。主要原理是</a:t>
            </a:r>
            <a:r>
              <a:rPr lang="zh-CN" altLang="en-US" b="1" dirty="0">
                <a:solidFill>
                  <a:srgbClr val="FF0000"/>
                </a:solidFill>
                <a:latin typeface="黑体" panose="02010609060101010101" pitchFamily="49" charset="-122"/>
                <a:ea typeface="黑体" panose="02010609060101010101" pitchFamily="49" charset="-122"/>
                <a:sym typeface="+mn-ea"/>
              </a:rPr>
              <a:t>控制矿坑内水位降落漏斗形状</a:t>
            </a:r>
            <a:r>
              <a:rPr lang="zh-CN" altLang="en-US" dirty="0">
                <a:latin typeface="黑体" panose="02010609060101010101" pitchFamily="49" charset="-122"/>
                <a:ea typeface="黑体" panose="02010609060101010101" pitchFamily="49" charset="-122"/>
                <a:sym typeface="+mn-ea"/>
              </a:rPr>
              <a:t>，</a:t>
            </a:r>
            <a:r>
              <a:rPr lang="zh-CN" altLang="en-US" b="1" dirty="0">
                <a:solidFill>
                  <a:srgbClr val="FF0000"/>
                </a:solidFill>
                <a:latin typeface="黑体" panose="02010609060101010101" pitchFamily="49" charset="-122"/>
                <a:ea typeface="黑体" panose="02010609060101010101" pitchFamily="49" charset="-122"/>
                <a:sym typeface="+mn-ea"/>
              </a:rPr>
              <a:t>尽量不排、少排或晚排地下水</a:t>
            </a:r>
            <a:r>
              <a:rPr lang="zh-CN" altLang="en-US" dirty="0">
                <a:latin typeface="黑体" panose="02010609060101010101" pitchFamily="49" charset="-122"/>
                <a:ea typeface="黑体" panose="02010609060101010101" pitchFamily="49" charset="-122"/>
                <a:sym typeface="+mn-ea"/>
              </a:rPr>
              <a:t>，达到预防突水淹井、减少排水费用、保护地下水资源及控制地面塌陷等目的</a:t>
            </a:r>
            <a:r>
              <a:rPr lang="zh-CN" altLang="en-US"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p:txBody>
      </p:sp>
      <p:sp>
        <p:nvSpPr>
          <p:cNvPr id="25" name="矩形 6"/>
          <p:cNvSpPr>
            <a:spLocks noChangeArrowheads="1"/>
          </p:cNvSpPr>
          <p:nvPr/>
        </p:nvSpPr>
        <p:spPr bwMode="auto">
          <a:xfrm>
            <a:off x="49211" y="4579304"/>
            <a:ext cx="4618029" cy="1992968"/>
          </a:xfrm>
          <a:prstGeom prst="rect">
            <a:avLst/>
          </a:prstGeom>
          <a:noFill/>
          <a:ln w="25400">
            <a:solidFill>
              <a:schemeClr val="accent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buClr>
                <a:schemeClr val="accent2"/>
              </a:buClr>
              <a:buFont typeface="Wingdings" panose="05000000000000000000" pitchFamily="2" charset="2"/>
              <a:buNone/>
            </a:pPr>
            <a:r>
              <a:rPr lang="zh-CN" altLang="en-US" sz="1600" dirty="0">
                <a:solidFill>
                  <a:srgbClr val="000000"/>
                </a:solidFill>
                <a:latin typeface="黑体" panose="02010609060101010101" pitchFamily="49" charset="-122"/>
                <a:ea typeface="黑体" panose="02010609060101010101" pitchFamily="49" charset="-122"/>
                <a:sym typeface="+mn-ea"/>
              </a:rPr>
              <a:t>在保证矿床安全开拓及开采的基础上，通过数值模拟方法确定矿体顶板安全开采高度及安全水位值，通过超前探水、水位监测等措施掌握地下水动态，通过降压疏干、局部注浆堵水等手段</a:t>
            </a:r>
            <a:r>
              <a:rPr lang="zh-CN" altLang="en-US" sz="1600" b="1" dirty="0">
                <a:solidFill>
                  <a:srgbClr val="FF0000"/>
                </a:solidFill>
                <a:latin typeface="黑体" panose="02010609060101010101" pitchFamily="49" charset="-122"/>
                <a:ea typeface="黑体" panose="02010609060101010101" pitchFamily="49" charset="-122"/>
                <a:sym typeface="+mn-ea"/>
              </a:rPr>
              <a:t>防范地下水可能产生的危害</a:t>
            </a:r>
            <a:r>
              <a:rPr lang="zh-CN" altLang="en-US" sz="1600" dirty="0" smtClean="0">
                <a:solidFill>
                  <a:srgbClr val="000000"/>
                </a:solidFill>
                <a:latin typeface="黑体" panose="02010609060101010101" pitchFamily="49" charset="-122"/>
                <a:ea typeface="黑体" panose="02010609060101010101" pitchFamily="49" charset="-122"/>
                <a:sym typeface="+mn-ea"/>
              </a:rPr>
              <a:t>。</a:t>
            </a:r>
            <a:endParaRPr lang="en-US" altLang="zh-CN" sz="1600" dirty="0">
              <a:latin typeface="黑体" panose="02010609060101010101" pitchFamily="49" charset="-122"/>
              <a:ea typeface="黑体" panose="02010609060101010101" pitchFamily="49" charset="-122"/>
            </a:endParaRPr>
          </a:p>
        </p:txBody>
      </p:sp>
      <p:sp>
        <p:nvSpPr>
          <p:cNvPr id="6" name="Rectangle 6"/>
          <p:cNvSpPr>
            <a:spLocks noChangeArrowheads="1"/>
          </p:cNvSpPr>
          <p:nvPr>
            <p:custDataLst>
              <p:tags r:id="rId4"/>
            </p:custDataLst>
          </p:nvPr>
        </p:nvSpPr>
        <p:spPr bwMode="auto">
          <a:xfrm>
            <a:off x="6096000" y="4652645"/>
            <a:ext cx="1818640" cy="360680"/>
          </a:xfrm>
          <a:prstGeom prst="rect">
            <a:avLst/>
          </a:prstGeom>
          <a:solidFill>
            <a:srgbClr val="FFFF00"/>
          </a:solidFill>
          <a:ln w="25400">
            <a:solidFill>
              <a:srgbClr val="FF0000"/>
            </a:solidFill>
            <a:miter lim="800000"/>
          </a:ln>
        </p:spPr>
        <p:txBody>
          <a:bodyPr wrap="none"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a:solidFill>
                  <a:srgbClr val="000000"/>
                </a:solidFill>
                <a:latin typeface="Tahoma" panose="020B0604030504040204" pitchFamily="34" charset="0"/>
                <a:ea typeface="黑体" panose="02010609060101010101" pitchFamily="49" charset="-122"/>
              </a:rPr>
              <a:t>控制疏干原理示意图</a:t>
            </a:r>
          </a:p>
        </p:txBody>
      </p:sp>
      <p:pic>
        <p:nvPicPr>
          <p:cNvPr id="8" name="图片 7" descr="111"/>
          <p:cNvPicPr>
            <a:picLocks noChangeAspect="1"/>
          </p:cNvPicPr>
          <p:nvPr>
            <p:custDataLst>
              <p:tags r:id="rId5"/>
            </p:custDataLst>
          </p:nvPr>
        </p:nvPicPr>
        <p:blipFill>
          <a:blip r:embed="rId10"/>
          <a:stretch>
            <a:fillRect/>
          </a:stretch>
        </p:blipFill>
        <p:spPr>
          <a:xfrm>
            <a:off x="176530" y="2643182"/>
            <a:ext cx="4623435" cy="1700853"/>
          </a:xfrm>
          <a:prstGeom prst="rect">
            <a:avLst/>
          </a:prstGeom>
        </p:spPr>
      </p:pic>
      <p:sp>
        <p:nvSpPr>
          <p:cNvPr id="10" name="文本框 9"/>
          <p:cNvSpPr txBox="1"/>
          <p:nvPr/>
        </p:nvSpPr>
        <p:spPr>
          <a:xfrm>
            <a:off x="9336405" y="3015936"/>
            <a:ext cx="2418080" cy="2913394"/>
          </a:xfrm>
          <a:prstGeom prst="rect">
            <a:avLst/>
          </a:prstGeom>
          <a:noFill/>
          <a:ln w="25400">
            <a:solidFill>
              <a:schemeClr val="accent1"/>
            </a:solidFill>
            <a:prstDash val="dash"/>
          </a:ln>
        </p:spPr>
        <p:txBody>
          <a:bodyPr wrap="square" rtlCol="0" anchor="t">
            <a:noAutofit/>
          </a:bodyPr>
          <a:lstStyle/>
          <a:p>
            <a:pPr indent="0" algn="just">
              <a:lnSpc>
                <a:spcPct val="140000"/>
              </a:lnSpc>
              <a:buClr>
                <a:schemeClr val="accent2"/>
              </a:buClr>
              <a:buFont typeface="Wingdings" panose="05000000000000000000" pitchFamily="2" charset="2"/>
              <a:buNone/>
            </a:pPr>
            <a:r>
              <a:rPr lang="zh-CN" altLang="en-US" sz="1600" dirty="0">
                <a:latin typeface="黑体" panose="02010609060101010101" pitchFamily="49" charset="-122"/>
                <a:ea typeface="黑体" panose="02010609060101010101" pitchFamily="49" charset="-122"/>
                <a:sym typeface="+mn-ea"/>
              </a:rPr>
              <a:t>依据矿区含水层在剖面上是否存在多元结构、各含水层（带）间在局部区域是否存在相对独立性、矿体与含水层之间是否存在相对隔水层或矿体厚大且不导水的情况，控制疏干技术又可以分为三种类型。</a:t>
            </a:r>
            <a:endParaRPr lang="zh-CN" altLang="en-US" sz="1600" dirty="0">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95271" y="233082"/>
            <a:ext cx="10514384" cy="792946"/>
          </a:xfrm>
        </p:spPr>
        <p:txBody>
          <a:bodyPr>
            <a:normAutofit/>
          </a:bodyPr>
          <a:lstStyle/>
          <a:p>
            <a:r>
              <a:rPr lang="en-US" altLang="zh-CN" sz="2800" b="1" dirty="0" smtClean="0"/>
              <a:t>3.3 </a:t>
            </a:r>
            <a:r>
              <a:rPr lang="zh-CN" altLang="en-US" sz="2800" b="1" dirty="0" smtClean="0">
                <a:sym typeface="+mn-ea"/>
              </a:rPr>
              <a:t>白象山铁矿控制疏干治水工程</a:t>
            </a:r>
            <a:endParaRPr lang="zh-CN" altLang="en-US" sz="2800" b="1" dirty="0" smtClean="0"/>
          </a:p>
        </p:txBody>
      </p:sp>
      <p:sp>
        <p:nvSpPr>
          <p:cNvPr id="12" name="文本框 11"/>
          <p:cNvSpPr txBox="1"/>
          <p:nvPr/>
        </p:nvSpPr>
        <p:spPr>
          <a:xfrm>
            <a:off x="269240" y="1214422"/>
            <a:ext cx="11653520" cy="922020"/>
          </a:xfrm>
          <a:prstGeom prst="rect">
            <a:avLst/>
          </a:prstGeom>
          <a:noFill/>
          <a:ln w="25400">
            <a:solidFill>
              <a:schemeClr val="tx1"/>
            </a:solidFill>
            <a:prstDash val="dash"/>
          </a:ln>
        </p:spPr>
        <p:txBody>
          <a:bodyPr wrap="square" rtlCol="0" anchor="t">
            <a:spAutoFit/>
          </a:bodyPr>
          <a:lstStyle/>
          <a:p>
            <a:pPr indent="0" fontAlgn="auto">
              <a:lnSpc>
                <a:spcPct val="100000"/>
              </a:lnSpc>
              <a:buFont typeface="Arial" panose="020B0604020202020204" pitchFamily="34" charset="0"/>
              <a:buNone/>
            </a:pPr>
            <a:r>
              <a:rPr lang="zh-CN" altLang="en-US" dirty="0" smtClean="0">
                <a:sym typeface="+mn-ea"/>
              </a:rPr>
              <a:t>白象山铁矿</a:t>
            </a:r>
            <a:r>
              <a:rPr lang="zh-CN" altLang="en-US" b="1" dirty="0" smtClean="0">
                <a:solidFill>
                  <a:srgbClr val="FF0000"/>
                </a:solidFill>
                <a:sym typeface="+mn-ea"/>
              </a:rPr>
              <a:t>地面有长江支流青山河穿过矿区</a:t>
            </a:r>
            <a:r>
              <a:rPr lang="zh-CN" altLang="en-US" dirty="0" smtClean="0">
                <a:sym typeface="+mn-ea"/>
              </a:rPr>
              <a:t>，河面宽</a:t>
            </a:r>
            <a:r>
              <a:rPr lang="en-US" dirty="0" smtClean="0">
                <a:sym typeface="+mn-ea"/>
              </a:rPr>
              <a:t>200~300m</a:t>
            </a:r>
            <a:r>
              <a:rPr lang="zh-CN" altLang="en-US" dirty="0" smtClean="0">
                <a:sym typeface="+mn-ea"/>
              </a:rPr>
              <a:t>，矿区有</a:t>
            </a:r>
            <a:r>
              <a:rPr lang="zh-CN" dirty="0" smtClean="0">
                <a:sym typeface="+mn-ea"/>
              </a:rPr>
              <a:t>五条</a:t>
            </a:r>
            <a:r>
              <a:rPr lang="zh-CN" altLang="en-US" dirty="0" smtClean="0">
                <a:sym typeface="+mn-ea"/>
              </a:rPr>
              <a:t>大导水断层破碎带，其中</a:t>
            </a:r>
            <a:r>
              <a:rPr lang="en-US" b="1" dirty="0" smtClean="0">
                <a:solidFill>
                  <a:srgbClr val="FF0000"/>
                </a:solidFill>
                <a:sym typeface="+mn-ea"/>
              </a:rPr>
              <a:t>F2</a:t>
            </a:r>
            <a:r>
              <a:rPr lang="zh-CN" altLang="en-US" b="1" dirty="0" smtClean="0">
                <a:solidFill>
                  <a:srgbClr val="FF0000"/>
                </a:solidFill>
                <a:sym typeface="+mn-ea"/>
              </a:rPr>
              <a:t>断层位于青山河下方，与矿体顶板强含水层导通，</a:t>
            </a:r>
            <a:r>
              <a:rPr lang="zh-CN" altLang="en-US" dirty="0" smtClean="0">
                <a:sym typeface="+mn-ea"/>
              </a:rPr>
              <a:t>矿坑最大涌水量为</a:t>
            </a:r>
            <a:r>
              <a:rPr lang="en-US" dirty="0" smtClean="0">
                <a:sym typeface="+mn-ea"/>
              </a:rPr>
              <a:t>46000m</a:t>
            </a:r>
            <a:r>
              <a:rPr lang="en-US" baseline="30000" dirty="0" smtClean="0">
                <a:sym typeface="+mn-ea"/>
              </a:rPr>
              <a:t>3</a:t>
            </a:r>
            <a:r>
              <a:rPr lang="en-US" dirty="0" smtClean="0">
                <a:sym typeface="+mn-ea"/>
              </a:rPr>
              <a:t>/d</a:t>
            </a:r>
            <a:r>
              <a:rPr lang="zh-CN" altLang="en-US" dirty="0" smtClean="0">
                <a:sym typeface="+mn-ea"/>
              </a:rPr>
              <a:t>。矿山水文地质条件极为复杂，</a:t>
            </a:r>
            <a:r>
              <a:rPr lang="zh-CN" altLang="en-US" b="1" dirty="0" smtClean="0">
                <a:solidFill>
                  <a:srgbClr val="FF0000"/>
                </a:solidFill>
                <a:sym typeface="+mn-ea"/>
              </a:rPr>
              <a:t>强导水通道多，矿区大型帷幕技术</a:t>
            </a:r>
            <a:r>
              <a:rPr lang="zh-CN" altLang="en-US" dirty="0" smtClean="0">
                <a:sym typeface="+mn-ea"/>
              </a:rPr>
              <a:t>难度大，国内外没有相关类似矿山成功的防治水经验可参照。</a:t>
            </a:r>
            <a:endParaRPr lang="zh-CN" altLang="en-US" b="1" dirty="0" smtClean="0">
              <a:solidFill>
                <a:schemeClr val="accent1"/>
              </a:solidFill>
              <a:latin typeface="黑体" panose="02010609060101010101" pitchFamily="49" charset="-122"/>
              <a:ea typeface="黑体" panose="02010609060101010101" pitchFamily="49" charset="-122"/>
              <a:sym typeface="+mn-ea"/>
            </a:endParaRPr>
          </a:p>
        </p:txBody>
      </p:sp>
      <p:grpSp>
        <p:nvGrpSpPr>
          <p:cNvPr id="30" name="组合 29"/>
          <p:cNvGrpSpPr/>
          <p:nvPr/>
        </p:nvGrpSpPr>
        <p:grpSpPr>
          <a:xfrm>
            <a:off x="6247130" y="2275840"/>
            <a:ext cx="2934335" cy="2314575"/>
            <a:chOff x="10043" y="7377"/>
            <a:chExt cx="4621" cy="3645"/>
          </a:xfrm>
        </p:grpSpPr>
        <p:pic>
          <p:nvPicPr>
            <p:cNvPr id="4" name="图片 3" descr="333"/>
            <p:cNvPicPr>
              <a:picLocks noChangeAspect="1"/>
            </p:cNvPicPr>
            <p:nvPr/>
          </p:nvPicPr>
          <p:blipFill>
            <a:blip r:embed="rId14"/>
            <a:stretch>
              <a:fillRect/>
            </a:stretch>
          </p:blipFill>
          <p:spPr>
            <a:xfrm>
              <a:off x="10043" y="7377"/>
              <a:ext cx="4621" cy="2998"/>
            </a:xfrm>
            <a:prstGeom prst="rect">
              <a:avLst/>
            </a:prstGeom>
            <a:ln>
              <a:solidFill>
                <a:schemeClr val="accent1"/>
              </a:solidFill>
            </a:ln>
          </p:spPr>
        </p:pic>
        <p:sp>
          <p:nvSpPr>
            <p:cNvPr id="7" name="文本框 6"/>
            <p:cNvSpPr txBox="1"/>
            <p:nvPr>
              <p:custDataLst>
                <p:tags r:id="rId11"/>
              </p:custDataLst>
            </p:nvPr>
          </p:nvSpPr>
          <p:spPr>
            <a:xfrm>
              <a:off x="10383" y="10489"/>
              <a:ext cx="3922" cy="533"/>
            </a:xfrm>
            <a:prstGeom prst="rect">
              <a:avLst/>
            </a:prstGeom>
            <a:noFill/>
          </p:spPr>
          <p:txBody>
            <a:bodyPr wrap="square" rtlCol="0" anchor="t">
              <a:spAutoFit/>
            </a:bodyPr>
            <a:lstStyle/>
            <a:p>
              <a:r>
                <a:rPr lang="zh-CN" altLang="en-US" sz="1600" b="1" dirty="0">
                  <a:latin typeface="黑体" panose="02010609060101010101" pitchFamily="49" charset="-122"/>
                  <a:ea typeface="黑体" panose="02010609060101010101" pitchFamily="49" charset="-122"/>
                  <a:sym typeface="+mn-ea"/>
                </a:rPr>
                <a:t>数值模拟预测降落漏斗</a:t>
              </a:r>
              <a:r>
                <a:rPr lang="en-US" altLang="zh-CN" sz="1600" b="1" dirty="0">
                  <a:latin typeface="黑体" panose="02010609060101010101" pitchFamily="49" charset="-122"/>
                  <a:ea typeface="黑体" panose="02010609060101010101" pitchFamily="49" charset="-122"/>
                  <a:sym typeface="+mn-ea"/>
                </a:rPr>
                <a:t>     </a:t>
              </a:r>
              <a:endParaRPr lang="zh-CN" altLang="en-US" sz="1600" b="1" dirty="0">
                <a:latin typeface="黑体" panose="02010609060101010101" pitchFamily="49" charset="-122"/>
                <a:ea typeface="黑体" panose="02010609060101010101" pitchFamily="49" charset="-122"/>
                <a:sym typeface="+mn-ea"/>
              </a:endParaRPr>
            </a:p>
          </p:txBody>
        </p:sp>
      </p:grpSp>
      <p:grpSp>
        <p:nvGrpSpPr>
          <p:cNvPr id="29" name="组合 28"/>
          <p:cNvGrpSpPr/>
          <p:nvPr/>
        </p:nvGrpSpPr>
        <p:grpSpPr>
          <a:xfrm>
            <a:off x="6187440" y="4575175"/>
            <a:ext cx="2945765" cy="2296795"/>
            <a:chOff x="9837" y="3563"/>
            <a:chExt cx="4639" cy="3617"/>
          </a:xfrm>
        </p:grpSpPr>
        <p:pic>
          <p:nvPicPr>
            <p:cNvPr id="2055" name="Picture 7" descr="C:\Users\YZ\AppData\Roaming\Tencent\Users\99309986\QQ\WinTemp\RichOle\BA5YGTXTB(U_ZF]M8H)`}OT.png"/>
            <p:cNvPicPr>
              <a:picLocks noChangeAspect="1" noChangeArrowheads="1"/>
            </p:cNvPicPr>
            <p:nvPr>
              <p:custDataLst>
                <p:tags r:id="rId9"/>
              </p:custDataLst>
            </p:nvPr>
          </p:nvPicPr>
          <p:blipFill>
            <a:blip r:embed="rId15"/>
            <a:srcRect/>
            <a:stretch>
              <a:fillRect/>
            </a:stretch>
          </p:blipFill>
          <p:spPr bwMode="auto">
            <a:xfrm>
              <a:off x="9837" y="3563"/>
              <a:ext cx="4639" cy="3046"/>
            </a:xfrm>
            <a:prstGeom prst="rect">
              <a:avLst/>
            </a:prstGeom>
            <a:noFill/>
          </p:spPr>
        </p:pic>
        <p:sp>
          <p:nvSpPr>
            <p:cNvPr id="13" name="文本框 12"/>
            <p:cNvSpPr txBox="1"/>
            <p:nvPr>
              <p:custDataLst>
                <p:tags r:id="rId10"/>
              </p:custDataLst>
            </p:nvPr>
          </p:nvSpPr>
          <p:spPr>
            <a:xfrm>
              <a:off x="10144" y="6647"/>
              <a:ext cx="4332" cy="533"/>
            </a:xfrm>
            <a:prstGeom prst="rect">
              <a:avLst/>
            </a:prstGeom>
            <a:noFill/>
          </p:spPr>
          <p:txBody>
            <a:bodyPr wrap="square" rtlCol="0" anchor="t">
              <a:spAutoFit/>
            </a:bodyPr>
            <a:lstStyle/>
            <a:p>
              <a:r>
                <a:rPr lang="zh-CN" altLang="en-US" sz="1600" b="1" dirty="0">
                  <a:latin typeface="黑体" panose="02010609060101010101" pitchFamily="49" charset="-122"/>
                  <a:ea typeface="黑体" panose="02010609060101010101" pitchFamily="49" charset="-122"/>
                  <a:sym typeface="+mn-ea"/>
                </a:rPr>
                <a:t>复杂富水条件下控制疏干    </a:t>
              </a:r>
            </a:p>
          </p:txBody>
        </p:sp>
      </p:grpSp>
      <p:pic>
        <p:nvPicPr>
          <p:cNvPr id="76804" name="Picture 4" descr="C:\Users\YZ\AppData\Roaming\Tencent\Users\99309986\QQ\WinTemp\RichOle\3_~P56_INGSNCKA}(%C_4PI.png"/>
          <p:cNvPicPr>
            <a:picLocks noChangeAspect="1" noChangeArrowheads="1"/>
          </p:cNvPicPr>
          <p:nvPr>
            <p:custDataLst>
              <p:tags r:id="rId1"/>
            </p:custDataLst>
          </p:nvPr>
        </p:nvPicPr>
        <p:blipFill>
          <a:blip r:embed="rId16"/>
          <a:srcRect b="4773"/>
          <a:stretch>
            <a:fillRect/>
          </a:stretch>
        </p:blipFill>
        <p:spPr bwMode="auto">
          <a:xfrm>
            <a:off x="9283700" y="2275840"/>
            <a:ext cx="2712720" cy="3930650"/>
          </a:xfrm>
          <a:prstGeom prst="rect">
            <a:avLst/>
          </a:prstGeom>
          <a:noFill/>
          <a:ln>
            <a:solidFill>
              <a:schemeClr val="accent1"/>
            </a:solidFill>
          </a:ln>
        </p:spPr>
      </p:pic>
      <p:sp>
        <p:nvSpPr>
          <p:cNvPr id="24" name="文本框 23"/>
          <p:cNvSpPr txBox="1"/>
          <p:nvPr>
            <p:custDataLst>
              <p:tags r:id="rId2"/>
            </p:custDataLst>
          </p:nvPr>
        </p:nvSpPr>
        <p:spPr>
          <a:xfrm>
            <a:off x="9336405" y="6262370"/>
            <a:ext cx="2750820" cy="584775"/>
          </a:xfrm>
          <a:prstGeom prst="rect">
            <a:avLst/>
          </a:prstGeom>
          <a:noFill/>
        </p:spPr>
        <p:txBody>
          <a:bodyPr wrap="square" rtlCol="0" anchor="t">
            <a:spAutoFit/>
          </a:bodyPr>
          <a:lstStyle/>
          <a:p>
            <a:r>
              <a:rPr lang="zh-CN" altLang="en-US" sz="1600" b="1" dirty="0">
                <a:latin typeface="黑体" panose="02010609060101010101" pitchFamily="49" charset="-122"/>
                <a:ea typeface="黑体" panose="02010609060101010101" pitchFamily="49" charset="-122"/>
                <a:sym typeface="+mn-ea"/>
              </a:rPr>
              <a:t>高水头下大断层避水矿柱留设的数值模拟及分析    </a:t>
            </a:r>
          </a:p>
        </p:txBody>
      </p:sp>
      <p:sp>
        <p:nvSpPr>
          <p:cNvPr id="25" name="文本框 24"/>
          <p:cNvSpPr txBox="1"/>
          <p:nvPr/>
        </p:nvSpPr>
        <p:spPr>
          <a:xfrm>
            <a:off x="191135" y="4869180"/>
            <a:ext cx="5914390" cy="1129030"/>
          </a:xfrm>
          <a:prstGeom prst="rect">
            <a:avLst/>
          </a:prstGeom>
          <a:noFill/>
        </p:spPr>
        <p:txBody>
          <a:bodyPr wrap="square" rtlCol="0" anchor="t">
            <a:noAutofit/>
          </a:bodyPr>
          <a:lstStyle/>
          <a:p>
            <a:r>
              <a:rPr lang="zh-CN" altLang="en-US" dirty="0" smtClean="0">
                <a:sym typeface="+mn-ea"/>
              </a:rPr>
              <a:t>对大断层破碎带进行</a:t>
            </a:r>
            <a:r>
              <a:rPr lang="zh-CN" altLang="en-US" dirty="0" smtClean="0">
                <a:solidFill>
                  <a:srgbClr val="FF0000"/>
                </a:solidFill>
                <a:sym typeface="+mn-ea"/>
              </a:rPr>
              <a:t>局部帷幕注浆堵水或留设防水矿柱</a:t>
            </a:r>
            <a:r>
              <a:rPr lang="zh-CN" altLang="en-US" dirty="0" smtClean="0">
                <a:sym typeface="+mn-ea"/>
              </a:rPr>
              <a:t>、对强含水层及含矿层中</a:t>
            </a:r>
            <a:r>
              <a:rPr lang="zh-CN" altLang="en-US" dirty="0" smtClean="0">
                <a:solidFill>
                  <a:srgbClr val="FF0000"/>
                </a:solidFill>
                <a:sym typeface="+mn-ea"/>
              </a:rPr>
              <a:t>大涌水量通道的不直接放水</a:t>
            </a:r>
            <a:r>
              <a:rPr lang="zh-CN" altLang="en-US" dirty="0" smtClean="0">
                <a:sym typeface="+mn-ea"/>
              </a:rPr>
              <a:t>、利用采准巷道和采场揭露的小裂隙，</a:t>
            </a:r>
            <a:r>
              <a:rPr lang="zh-CN" altLang="en-US" dirty="0" smtClean="0">
                <a:solidFill>
                  <a:srgbClr val="FF0000"/>
                </a:solidFill>
                <a:sym typeface="+mn-ea"/>
              </a:rPr>
              <a:t>疏干富水性中等含矿层水</a:t>
            </a:r>
            <a:endParaRPr lang="zh-CN" altLang="en-US" dirty="0" smtClean="0">
              <a:sym typeface="+mn-ea"/>
            </a:endParaRPr>
          </a:p>
        </p:txBody>
      </p:sp>
      <p:pic>
        <p:nvPicPr>
          <p:cNvPr id="27" name="Picture 3"/>
          <p:cNvPicPr>
            <a:picLocks noChangeAspect="1" noChangeArrowheads="1"/>
          </p:cNvPicPr>
          <p:nvPr>
            <p:custDataLst>
              <p:tags r:id="rId3"/>
            </p:custDataLst>
          </p:nvPr>
        </p:nvPicPr>
        <p:blipFill>
          <a:blip r:embed="rId17"/>
          <a:srcRect/>
          <a:stretch>
            <a:fillRect/>
          </a:stretch>
        </p:blipFill>
        <p:spPr bwMode="auto">
          <a:xfrm>
            <a:off x="551815" y="2132330"/>
            <a:ext cx="5432425" cy="2710180"/>
          </a:xfrm>
          <a:prstGeom prst="rect">
            <a:avLst/>
          </a:prstGeom>
          <a:noFill/>
          <a:ln w="9525">
            <a:noFill/>
            <a:miter lim="800000"/>
            <a:headEnd/>
            <a:tailEnd/>
          </a:ln>
          <a:effectLst/>
        </p:spPr>
      </p:pic>
      <p:sp>
        <p:nvSpPr>
          <p:cNvPr id="28" name="矩形 27"/>
          <p:cNvSpPr/>
          <p:nvPr>
            <p:custDataLst>
              <p:tags r:id="rId4"/>
            </p:custDataLst>
          </p:nvPr>
        </p:nvSpPr>
        <p:spPr>
          <a:xfrm>
            <a:off x="2207546" y="2132382"/>
            <a:ext cx="2031325" cy="276999"/>
          </a:xfrm>
          <a:prstGeom prst="rect">
            <a:avLst/>
          </a:prstGeom>
          <a:solidFill>
            <a:srgbClr val="FFC000"/>
          </a:solidFill>
        </p:spPr>
        <p:style>
          <a:lnRef idx="2">
            <a:schemeClr val="accent4"/>
          </a:lnRef>
          <a:fillRef idx="1">
            <a:schemeClr val="lt1"/>
          </a:fillRef>
          <a:effectRef idx="0">
            <a:schemeClr val="accent4"/>
          </a:effectRef>
          <a:fontRef idx="minor">
            <a:schemeClr val="dk1"/>
          </a:fontRef>
        </p:style>
        <p:txBody>
          <a:bodyPr wrap="none">
            <a:spAutoFit/>
          </a:bodyPr>
          <a:lstStyle/>
          <a:p>
            <a:pPr lvl="0" algn="ctr" fontAlgn="base">
              <a:spcBef>
                <a:spcPct val="0"/>
              </a:spcBef>
              <a:spcAft>
                <a:spcPct val="0"/>
              </a:spcAft>
            </a:pPr>
            <a:r>
              <a:rPr lang="zh-CN" altLang="en-US" sz="1200" dirty="0" smtClean="0">
                <a:latin typeface="Arial" panose="020B0604020202020204" pitchFamily="34" charset="0"/>
                <a:ea typeface="宋体" panose="02010600030101010101" pitchFamily="2" charset="-122"/>
                <a:cs typeface="宋体" panose="02010600030101010101" pitchFamily="2" charset="-122"/>
              </a:rPr>
              <a:t>青山河与断层及矿体关系图</a:t>
            </a:r>
          </a:p>
        </p:txBody>
      </p:sp>
      <p:sp>
        <p:nvSpPr>
          <p:cNvPr id="43" name="AutoShape 19"/>
          <p:cNvSpPr>
            <a:spLocks noChangeArrowheads="1"/>
          </p:cNvSpPr>
          <p:nvPr>
            <p:custDataLst>
              <p:tags r:id="rId5"/>
            </p:custDataLst>
          </p:nvPr>
        </p:nvSpPr>
        <p:spPr bwMode="auto">
          <a:xfrm flipH="1">
            <a:off x="622935" y="5805170"/>
            <a:ext cx="1774825" cy="445770"/>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600" b="1" dirty="0" smtClean="0">
                <a:latin typeface="Arial" panose="020B0604020202020204" pitchFamily="34" charset="0"/>
              </a:rPr>
              <a:t>矿坑不突水淹井</a:t>
            </a:r>
          </a:p>
        </p:txBody>
      </p:sp>
      <p:sp>
        <p:nvSpPr>
          <p:cNvPr id="31" name="AutoShape 19"/>
          <p:cNvSpPr>
            <a:spLocks noChangeArrowheads="1"/>
          </p:cNvSpPr>
          <p:nvPr>
            <p:custDataLst>
              <p:tags r:id="rId6"/>
            </p:custDataLst>
          </p:nvPr>
        </p:nvSpPr>
        <p:spPr bwMode="auto">
          <a:xfrm flipH="1">
            <a:off x="2927350" y="5805170"/>
            <a:ext cx="1774825" cy="445770"/>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600" b="1" dirty="0" smtClean="0">
                <a:latin typeface="Arial" panose="020B0604020202020204" pitchFamily="34" charset="0"/>
                <a:sym typeface="+mn-ea"/>
              </a:rPr>
              <a:t>青山河不改道</a:t>
            </a:r>
            <a:endParaRPr lang="zh-CN" altLang="en-US" sz="1600" b="1" dirty="0" smtClean="0">
              <a:latin typeface="Arial" panose="020B0604020202020204" pitchFamily="34" charset="0"/>
            </a:endParaRPr>
          </a:p>
        </p:txBody>
      </p:sp>
      <p:sp>
        <p:nvSpPr>
          <p:cNvPr id="32" name="AutoShape 19"/>
          <p:cNvSpPr>
            <a:spLocks noChangeArrowheads="1"/>
          </p:cNvSpPr>
          <p:nvPr>
            <p:custDataLst>
              <p:tags r:id="rId7"/>
            </p:custDataLst>
          </p:nvPr>
        </p:nvSpPr>
        <p:spPr bwMode="auto">
          <a:xfrm flipH="1">
            <a:off x="622935" y="6377940"/>
            <a:ext cx="1774825" cy="445770"/>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600" b="1" dirty="0" smtClean="0">
                <a:latin typeface="Arial" panose="020B0604020202020204" pitchFamily="34" charset="0"/>
              </a:rPr>
              <a:t>地表不塌陷</a:t>
            </a:r>
          </a:p>
        </p:txBody>
      </p:sp>
      <p:sp>
        <p:nvSpPr>
          <p:cNvPr id="33" name="AutoShape 19"/>
          <p:cNvSpPr>
            <a:spLocks noChangeArrowheads="1"/>
          </p:cNvSpPr>
          <p:nvPr>
            <p:custDataLst>
              <p:tags r:id="rId8"/>
            </p:custDataLst>
          </p:nvPr>
        </p:nvSpPr>
        <p:spPr bwMode="auto">
          <a:xfrm flipH="1">
            <a:off x="2927350" y="6377940"/>
            <a:ext cx="1774825" cy="445770"/>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600" b="1" dirty="0" smtClean="0">
                <a:latin typeface="Arial" panose="020B0604020202020204" pitchFamily="34" charset="0"/>
                <a:sym typeface="+mn-ea"/>
              </a:rPr>
              <a:t>降低排水量</a:t>
            </a:r>
            <a:r>
              <a:rPr lang="en-US" altLang="zh-CN" sz="1600" b="1" dirty="0" smtClean="0">
                <a:latin typeface="Arial" panose="020B0604020202020204" pitchFamily="34" charset="0"/>
                <a:sym typeface="+mn-ea"/>
              </a:rPr>
              <a:t>35%</a:t>
            </a:r>
            <a:endParaRPr lang="zh-CN" altLang="en-US" sz="1600" b="1" dirty="0" smtClean="0">
              <a:latin typeface="Arial" panose="020B0604020202020204" pitchFamily="34" charset="0"/>
            </a:endParaRPr>
          </a:p>
        </p:txBody>
      </p:sp>
    </p:spTree>
  </p:cSld>
  <p:clrMapOvr>
    <a:masterClrMapping/>
  </p:clrMapOvr>
  <p:timing>
    <p:tnLst>
      <p:par>
        <p:cTn id="1" dur="indefinite" restart="never" nodeType="tmRoot"/>
      </p:par>
    </p:tnLst>
    <p:bldLst>
      <p:bldP spid="28" grpId="0" bldLvl="0" animBg="1"/>
      <p:bldP spid="43" grpId="0" build="allAtOnce" animBg="1"/>
      <p:bldP spid="31" grpId="0" build="allAtOnce" animBg="1"/>
      <p:bldP spid="32" grpId="0" build="allAtOnce" animBg="1"/>
      <p:bldP spid="33"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表格 31"/>
          <p:cNvGraphicFramePr/>
          <p:nvPr>
            <p:custDataLst>
              <p:tags r:id="rId1"/>
            </p:custDataLst>
          </p:nvPr>
        </p:nvGraphicFramePr>
        <p:xfrm>
          <a:off x="911806" y="4005233"/>
          <a:ext cx="10525935" cy="2861740"/>
        </p:xfrm>
        <a:graphic>
          <a:graphicData uri="http://schemas.openxmlformats.org/drawingml/2006/table">
            <a:tbl>
              <a:tblPr firstRow="1" bandRow="1">
                <a:tableStyleId>{00A15C55-8517-42AA-B614-E9B94910E393}</a:tableStyleId>
              </a:tblPr>
              <a:tblGrid>
                <a:gridCol w="1296144"/>
                <a:gridCol w="1368152"/>
                <a:gridCol w="4392488"/>
                <a:gridCol w="3469151"/>
              </a:tblGrid>
              <a:tr h="324412">
                <a:tc>
                  <a:txBody>
                    <a:bodyPr/>
                    <a:lstStyle/>
                    <a:p>
                      <a:pPr algn="ctr">
                        <a:buNone/>
                      </a:pPr>
                      <a:r>
                        <a:rPr lang="zh-CN" altLang="en-US" sz="1400" dirty="0" smtClean="0">
                          <a:latin typeface="黑体" panose="02010609060101010101" pitchFamily="49" charset="-122"/>
                          <a:ea typeface="黑体" panose="02010609060101010101" pitchFamily="49" charset="-122"/>
                        </a:rPr>
                        <a:t>时  间</a:t>
                      </a:r>
                      <a:endParaRPr lang="zh-CN" altLang="en-US" sz="1400" dirty="0">
                        <a:latin typeface="黑体" panose="02010609060101010101" pitchFamily="49" charset="-122"/>
                        <a:ea typeface="黑体" panose="02010609060101010101" pitchFamily="49" charset="-122"/>
                      </a:endParaRPr>
                    </a:p>
                  </a:txBody>
                  <a:tcPr marL="0" marR="0" marT="0" marB="0" anchor="ctr" anchorCtr="1"/>
                </a:tc>
                <a:tc>
                  <a:txBody>
                    <a:bodyPr/>
                    <a:lstStyle/>
                    <a:p>
                      <a:pPr algn="ctr">
                        <a:buNone/>
                      </a:pPr>
                      <a:r>
                        <a:rPr lang="zh-CN" altLang="en-US" sz="1400" dirty="0" smtClean="0">
                          <a:latin typeface="黑体" panose="02010609060101010101" pitchFamily="49" charset="-122"/>
                          <a:ea typeface="黑体" panose="02010609060101010101" pitchFamily="49" charset="-122"/>
                        </a:rPr>
                        <a:t>地   点</a:t>
                      </a:r>
                      <a:endParaRPr lang="zh-CN" altLang="en-US" sz="1400" dirty="0">
                        <a:latin typeface="黑体" panose="02010609060101010101" pitchFamily="49" charset="-122"/>
                        <a:ea typeface="黑体" panose="02010609060101010101" pitchFamily="49" charset="-122"/>
                      </a:endParaRPr>
                    </a:p>
                  </a:txBody>
                  <a:tcPr marL="0" marR="0" marT="0" marB="0" anchor="ctr" anchorCtr="1"/>
                </a:tc>
                <a:tc>
                  <a:txBody>
                    <a:bodyPr/>
                    <a:lstStyle/>
                    <a:p>
                      <a:pPr algn="ctr">
                        <a:buNone/>
                      </a:pPr>
                      <a:r>
                        <a:rPr lang="zh-CN" altLang="en-US" sz="1400" dirty="0" smtClean="0">
                          <a:latin typeface="黑体" panose="02010609060101010101" pitchFamily="49" charset="-122"/>
                          <a:ea typeface="黑体" panose="02010609060101010101" pitchFamily="49" charset="-122"/>
                        </a:rPr>
                        <a:t>概   况</a:t>
                      </a:r>
                      <a:endParaRPr lang="zh-CN" altLang="en-US" sz="1400" dirty="0">
                        <a:latin typeface="黑体" panose="02010609060101010101" pitchFamily="49" charset="-122"/>
                        <a:ea typeface="黑体" panose="02010609060101010101" pitchFamily="49" charset="-122"/>
                      </a:endParaRPr>
                    </a:p>
                  </a:txBody>
                  <a:tcPr marL="0" marR="0" marT="0" marB="0" anchor="ctr" anchorCtr="1"/>
                </a:tc>
                <a:tc>
                  <a:txBody>
                    <a:bodyPr/>
                    <a:lstStyle/>
                    <a:p>
                      <a:pPr algn="ctr">
                        <a:buNone/>
                      </a:pPr>
                      <a:r>
                        <a:rPr lang="zh-CN" altLang="en-US" sz="1400" dirty="0" smtClean="0">
                          <a:latin typeface="黑体" panose="02010609060101010101" pitchFamily="49" charset="-122"/>
                          <a:ea typeface="黑体" panose="02010609060101010101" pitchFamily="49" charset="-122"/>
                        </a:rPr>
                        <a:t>效   果</a:t>
                      </a:r>
                      <a:endParaRPr lang="zh-CN" altLang="en-US" sz="1400" dirty="0">
                        <a:latin typeface="黑体" panose="02010609060101010101" pitchFamily="49" charset="-122"/>
                        <a:ea typeface="黑体" panose="02010609060101010101" pitchFamily="49" charset="-122"/>
                      </a:endParaRPr>
                    </a:p>
                  </a:txBody>
                  <a:tcPr marL="0" marR="0" marT="0" marB="0" anchor="ctr" anchorCtr="1"/>
                </a:tc>
              </a:tr>
              <a:tr h="783891">
                <a:tc>
                  <a:txBody>
                    <a:bodyPr/>
                    <a:lstStyle/>
                    <a:p>
                      <a:pPr algn="ctr" fontAlgn="auto">
                        <a:lnSpc>
                          <a:spcPts val="1200"/>
                        </a:lnSpc>
                        <a:buNone/>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1989-1991</a:t>
                      </a:r>
                    </a:p>
                  </a:txBody>
                  <a:tcPr marL="0" marR="0" marT="0" marB="0" anchor="ctr" anchorCtr="1"/>
                </a:tc>
                <a:tc>
                  <a:txBody>
                    <a:bodyPr/>
                    <a:lstStyle/>
                    <a:p>
                      <a:pPr algn="ctr" fontAlgn="auto">
                        <a:lnSpc>
                          <a:spcPts val="1200"/>
                        </a:lnSpc>
                        <a:buNone/>
                      </a:pPr>
                      <a:r>
                        <a:rPr lang="zh-CN" altLang="en-US" sz="1400" dirty="0">
                          <a:latin typeface="黑体" panose="02010609060101010101" pitchFamily="49" charset="-122"/>
                          <a:ea typeface="黑体" panose="02010609060101010101" pitchFamily="49" charset="-122"/>
                        </a:rPr>
                        <a:t>山东三山岛金矿</a:t>
                      </a:r>
                    </a:p>
                  </a:txBody>
                  <a:tcPr marL="0" marR="0" marT="0" marB="0" anchor="ctr" anchorCtr="1"/>
                </a:tc>
                <a:tc>
                  <a:txBody>
                    <a:bodyPr/>
                    <a:lstStyle/>
                    <a:p>
                      <a:pPr algn="ctr" fontAlgn="auto">
                        <a:lnSpc>
                          <a:spcPts val="1200"/>
                        </a:lnSpc>
                        <a:buNone/>
                      </a:pPr>
                      <a:r>
                        <a:rPr lang="zh-CN" altLang="en-US" sz="1400" dirty="0">
                          <a:latin typeface="黑体" panose="02010609060101010101" pitchFamily="49" charset="-122"/>
                          <a:ea typeface="黑体" panose="02010609060101010101" pitchFamily="49" charset="-122"/>
                        </a:rPr>
                        <a:t>三面环海，水文地质条件复杂，为国家科技攻关项目</a:t>
                      </a:r>
                    </a:p>
                  </a:txBody>
                  <a:tcPr marL="0" marR="0" marT="0" marB="0" anchor="ctr" anchorCtr="1"/>
                </a:tc>
                <a:tc>
                  <a:txBody>
                    <a:bodyPr/>
                    <a:lstStyle/>
                    <a:p>
                      <a:pPr algn="ctr" fontAlgn="auto">
                        <a:lnSpc>
                          <a:spcPct val="125000"/>
                        </a:lnSpc>
                        <a:buNone/>
                      </a:pPr>
                      <a:r>
                        <a:rPr lang="zh-CN" altLang="en-US" sz="1400" dirty="0">
                          <a:latin typeface="黑体" panose="02010609060101010101" pitchFamily="49" charset="-122"/>
                          <a:ea typeface="黑体" panose="02010609060101010101" pitchFamily="49" charset="-122"/>
                        </a:rPr>
                        <a:t>矿山已顺利生产，技术达到国际先进水平，获黄金工业科技进步一等奖</a:t>
                      </a:r>
                    </a:p>
                  </a:txBody>
                  <a:tcPr marL="0" marR="0" marT="0" marB="0" anchor="ctr" anchorCtr="1"/>
                </a:tc>
              </a:tr>
              <a:tr h="745061">
                <a:tc>
                  <a:txBody>
                    <a:bodyPr/>
                    <a:lstStyle/>
                    <a:p>
                      <a:pPr algn="ctr" fontAlgn="auto">
                        <a:lnSpc>
                          <a:spcPts val="1200"/>
                        </a:lnSpc>
                        <a:buNone/>
                      </a:pP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1993-2007</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nchorCtr="1"/>
                </a:tc>
                <a:tc>
                  <a:txBody>
                    <a:bodyPr/>
                    <a:lstStyle/>
                    <a:p>
                      <a:pPr algn="ctr" fontAlgn="auto">
                        <a:lnSpc>
                          <a:spcPts val="1200"/>
                        </a:lnSpc>
                        <a:buNone/>
                      </a:pPr>
                      <a:r>
                        <a:rPr lang="zh-CN" altLang="en-US" sz="1400" dirty="0" smtClean="0">
                          <a:latin typeface="黑体" panose="02010609060101010101" pitchFamily="49" charset="-122"/>
                          <a:ea typeface="黑体" panose="02010609060101010101" pitchFamily="49" charset="-122"/>
                        </a:rPr>
                        <a:t>安徽安庆铜矿</a:t>
                      </a:r>
                      <a:endParaRPr lang="zh-CN" altLang="en-US" sz="1400" dirty="0">
                        <a:latin typeface="黑体" panose="02010609060101010101" pitchFamily="49" charset="-122"/>
                        <a:ea typeface="黑体" panose="02010609060101010101" pitchFamily="49" charset="-122"/>
                      </a:endParaRPr>
                    </a:p>
                  </a:txBody>
                  <a:tcPr marL="0" marR="0" marT="0" marB="0" anchor="ctr" anchorCtr="1"/>
                </a:tc>
                <a:tc>
                  <a:txBody>
                    <a:bodyPr/>
                    <a:lstStyle/>
                    <a:p>
                      <a:pPr marL="0" marR="0" lvl="0" indent="0" algn="ctr" defTabSz="914400" rtl="0" eaLnBrk="1" fontAlgn="auto" latinLnBrk="0" hangingPunct="1">
                        <a:lnSpc>
                          <a:spcPct val="125000"/>
                        </a:lnSpc>
                        <a:spcBef>
                          <a:spcPts val="0"/>
                        </a:spcBef>
                        <a:spcAft>
                          <a:spcPts val="0"/>
                        </a:spcAft>
                        <a:buClrTx/>
                        <a:buSzTx/>
                        <a:buFontTx/>
                        <a:buNone/>
                        <a:defRPr/>
                      </a:pPr>
                      <a:r>
                        <a:rPr lang="zh-CN" altLang="en-US" sz="1400" dirty="0" smtClean="0">
                          <a:latin typeface="黑体" panose="02010609060101010101" pitchFamily="49" charset="-122"/>
                          <a:ea typeface="黑体" panose="02010609060101010101" pitchFamily="49" charset="-122"/>
                        </a:rPr>
                        <a:t>采用区段疏干法，控制矿坑涌水量稳定在</a:t>
                      </a: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10000</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m</a:t>
                      </a:r>
                      <a:r>
                        <a:rPr lang="zh-CN" altLang="en-US" sz="1400" baseline="30000" dirty="0" smtClean="0">
                          <a:latin typeface="Times New Roman" panose="02020603050405020304" pitchFamily="18" charset="0"/>
                          <a:ea typeface="黑体" panose="02010609060101010101" pitchFamily="49" charset="-122"/>
                          <a:cs typeface="Times New Roman" panose="02020603050405020304" pitchFamily="18" charset="0"/>
                        </a:rPr>
                        <a:t>3</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/d</a:t>
                      </a:r>
                    </a:p>
                    <a:p>
                      <a:pPr algn="ctr" fontAlgn="auto">
                        <a:lnSpc>
                          <a:spcPct val="125000"/>
                        </a:lnSpc>
                        <a:buNone/>
                      </a:pPr>
                      <a:r>
                        <a:rPr lang="zh-CN" altLang="en-US" sz="1400" dirty="0" smtClean="0">
                          <a:latin typeface="黑体" panose="02010609060101010101" pitchFamily="49" charset="-122"/>
                          <a:ea typeface="黑体" panose="02010609060101010101" pitchFamily="49" charset="-122"/>
                        </a:rPr>
                        <a:t>左右，实现</a:t>
                      </a: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-820m</a:t>
                      </a:r>
                      <a:r>
                        <a:rPr lang="zh-CN" altLang="en-US" sz="1400" dirty="0" smtClean="0">
                          <a:latin typeface="黑体" panose="02010609060101010101" pitchFamily="49" charset="-122"/>
                          <a:ea typeface="黑体" panose="02010609060101010101" pitchFamily="49" charset="-122"/>
                        </a:rPr>
                        <a:t>中段以上安全采矿</a:t>
                      </a:r>
                      <a:endParaRPr lang="zh-CN" altLang="en-US" sz="1400" dirty="0">
                        <a:latin typeface="黑体" panose="02010609060101010101" pitchFamily="49" charset="-122"/>
                        <a:ea typeface="黑体" panose="02010609060101010101" pitchFamily="49" charset="-122"/>
                      </a:endParaRPr>
                    </a:p>
                  </a:txBody>
                  <a:tcPr marL="0" marR="0" marT="0" marB="0" anchor="ctr" anchorCtr="1"/>
                </a:tc>
                <a:tc>
                  <a:txBody>
                    <a:bodyPr/>
                    <a:lstStyle/>
                    <a:p>
                      <a:pPr algn="ctr" fontAlgn="auto">
                        <a:lnSpc>
                          <a:spcPct val="125000"/>
                        </a:lnSpc>
                        <a:buNone/>
                      </a:pPr>
                      <a:r>
                        <a:rPr lang="zh-CN" altLang="en-US" sz="1400" dirty="0" smtClean="0">
                          <a:latin typeface="黑体" panose="02010609060101010101" pitchFamily="49" charset="-122"/>
                          <a:ea typeface="黑体" panose="02010609060101010101" pitchFamily="49" charset="-122"/>
                        </a:rPr>
                        <a:t>控制疏干漏斗稳定，有效控制了矿坑总涌水量及地面岩溶塌陷，实现安全高效采矿</a:t>
                      </a:r>
                      <a:endParaRPr lang="zh-CN" altLang="en-US" sz="1400" dirty="0">
                        <a:latin typeface="黑体" panose="02010609060101010101" pitchFamily="49" charset="-122"/>
                        <a:ea typeface="黑体" panose="02010609060101010101" pitchFamily="49" charset="-122"/>
                      </a:endParaRPr>
                    </a:p>
                  </a:txBody>
                  <a:tcPr marL="0" marR="0" marT="0" marB="0" anchor="ctr" anchorCtr="1"/>
                </a:tc>
              </a:tr>
              <a:tr h="474976">
                <a:tc>
                  <a:txBody>
                    <a:bodyPr/>
                    <a:lstStyle/>
                    <a:p>
                      <a:pPr algn="ctr" fontAlgn="auto">
                        <a:lnSpc>
                          <a:spcPts val="1200"/>
                        </a:lnSpc>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2004-2010</a:t>
                      </a:r>
                    </a:p>
                  </a:txBody>
                  <a:tcPr marL="0" marR="0" marT="0" marB="0" anchor="ctr" anchorCtr="1"/>
                </a:tc>
                <a:tc>
                  <a:txBody>
                    <a:bodyPr/>
                    <a:lstStyle/>
                    <a:p>
                      <a:pPr algn="ctr" fontAlgn="auto">
                        <a:lnSpc>
                          <a:spcPts val="1200"/>
                        </a:lnSpc>
                        <a:buNone/>
                      </a:pPr>
                      <a:r>
                        <a:rPr lang="zh-CN" altLang="en-US" sz="1400">
                          <a:latin typeface="黑体" panose="02010609060101010101" pitchFamily="49" charset="-122"/>
                          <a:ea typeface="黑体" panose="02010609060101010101" pitchFamily="49" charset="-122"/>
                        </a:rPr>
                        <a:t>安徽白象山铁矿</a:t>
                      </a:r>
                    </a:p>
                  </a:txBody>
                  <a:tcPr marL="0" marR="0" marT="0" marB="0" anchor="ctr" anchorCtr="1"/>
                </a:tc>
                <a:tc>
                  <a:txBody>
                    <a:bodyPr/>
                    <a:lstStyle/>
                    <a:p>
                      <a:pPr algn="ctr" fontAlgn="auto">
                        <a:lnSpc>
                          <a:spcPts val="1200"/>
                        </a:lnSpc>
                        <a:buNone/>
                      </a:pPr>
                      <a:r>
                        <a:rPr lang="zh-CN" altLang="en-US" sz="1400" dirty="0">
                          <a:latin typeface="黑体" panose="02010609060101010101" pitchFamily="49" charset="-122"/>
                          <a:ea typeface="黑体" panose="02010609060101010101" pitchFamily="49" charset="-122"/>
                        </a:rPr>
                        <a:t>大水裂隙充水矿山，预测矿坑涌水量达</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40000m</a:t>
                      </a:r>
                      <a:r>
                        <a:rPr lang="zh-CN" altLang="en-US" sz="14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/d</a:t>
                      </a:r>
                    </a:p>
                  </a:txBody>
                  <a:tcPr marL="0" marR="0" marT="0" marB="0" anchor="ctr" anchorCtr="1"/>
                </a:tc>
                <a:tc>
                  <a:txBody>
                    <a:bodyPr/>
                    <a:lstStyle/>
                    <a:p>
                      <a:pPr algn="ctr" fontAlgn="auto">
                        <a:lnSpc>
                          <a:spcPct val="125000"/>
                        </a:lnSpc>
                        <a:buNone/>
                      </a:pPr>
                      <a:r>
                        <a:rPr lang="zh-CN" altLang="en-US" sz="1400" dirty="0">
                          <a:latin typeface="黑体" panose="02010609060101010101" pitchFamily="49" charset="-122"/>
                          <a:ea typeface="黑体" panose="02010609060101010101" pitchFamily="49" charset="-122"/>
                        </a:rPr>
                        <a:t>矿山已顺利达产，该</a:t>
                      </a:r>
                      <a:r>
                        <a:rPr lang="zh-CN" altLang="en-US" sz="1400" dirty="0" smtClean="0">
                          <a:latin typeface="黑体" panose="02010609060101010101" pitchFamily="49" charset="-122"/>
                          <a:ea typeface="黑体" panose="02010609060101010101" pitchFamily="49" charset="-122"/>
                        </a:rPr>
                        <a:t>项</a:t>
                      </a:r>
                      <a:endParaRPr lang="en-US" altLang="zh-CN" sz="1400" dirty="0" smtClean="0">
                        <a:latin typeface="黑体" panose="02010609060101010101" pitchFamily="49" charset="-122"/>
                        <a:ea typeface="黑体" panose="02010609060101010101" pitchFamily="49" charset="-122"/>
                      </a:endParaRPr>
                    </a:p>
                    <a:p>
                      <a:pPr algn="ctr" fontAlgn="auto">
                        <a:lnSpc>
                          <a:spcPct val="125000"/>
                        </a:lnSpc>
                        <a:buNone/>
                      </a:pPr>
                      <a:r>
                        <a:rPr lang="zh-CN" altLang="en-US" sz="1400" dirty="0" smtClean="0">
                          <a:latin typeface="黑体" panose="02010609060101010101" pitchFamily="49" charset="-122"/>
                          <a:ea typeface="黑体" panose="02010609060101010101" pitchFamily="49" charset="-122"/>
                        </a:rPr>
                        <a:t>成果</a:t>
                      </a:r>
                      <a:r>
                        <a:rPr lang="zh-CN" altLang="en-US" sz="1400" dirty="0">
                          <a:latin typeface="黑体" panose="02010609060101010101" pitchFamily="49" charset="-122"/>
                          <a:ea typeface="黑体" panose="02010609060101010101" pitchFamily="49" charset="-122"/>
                        </a:rPr>
                        <a:t>达国际先进</a:t>
                      </a:r>
                      <a:r>
                        <a:rPr lang="zh-CN" altLang="en-US" sz="1400" dirty="0" smtClean="0">
                          <a:latin typeface="黑体" panose="02010609060101010101" pitchFamily="49" charset="-122"/>
                          <a:ea typeface="黑体" panose="02010609060101010101" pitchFamily="49" charset="-122"/>
                        </a:rPr>
                        <a:t>水平</a:t>
                      </a:r>
                      <a:endParaRPr lang="zh-CN" altLang="en-US" sz="1400" dirty="0">
                        <a:latin typeface="黑体" panose="02010609060101010101" pitchFamily="49" charset="-122"/>
                        <a:ea typeface="黑体" panose="02010609060101010101" pitchFamily="49" charset="-122"/>
                      </a:endParaRPr>
                    </a:p>
                  </a:txBody>
                  <a:tcPr marL="0" marR="0" marT="0" marB="0" anchor="ctr" anchorCtr="1"/>
                </a:tc>
              </a:tr>
              <a:tr h="474976">
                <a:tc>
                  <a:txBody>
                    <a:bodyPr/>
                    <a:lstStyle/>
                    <a:p>
                      <a:pPr algn="ctr" fontAlgn="auto">
                        <a:lnSpc>
                          <a:spcPts val="1200"/>
                        </a:lnSpc>
                        <a:buNone/>
                      </a:pP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2017-</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nchorCtr="1"/>
                </a:tc>
                <a:tc>
                  <a:txBody>
                    <a:bodyPr/>
                    <a:lstStyle/>
                    <a:p>
                      <a:pPr algn="ctr" fontAlgn="auto">
                        <a:lnSpc>
                          <a:spcPts val="1200"/>
                        </a:lnSpc>
                        <a:buNone/>
                      </a:pPr>
                      <a:r>
                        <a:rPr lang="zh-CN" altLang="en-US" sz="1400" dirty="0" smtClean="0">
                          <a:latin typeface="黑体" panose="02010609060101010101" pitchFamily="49" charset="-122"/>
                          <a:ea typeface="黑体" panose="02010609060101010101" pitchFamily="49" charset="-122"/>
                        </a:rPr>
                        <a:t>福建马坑铁矿</a:t>
                      </a:r>
                      <a:endParaRPr lang="zh-CN" altLang="en-US" sz="1400" dirty="0">
                        <a:latin typeface="黑体" panose="02010609060101010101" pitchFamily="49" charset="-122"/>
                        <a:ea typeface="黑体" panose="02010609060101010101" pitchFamily="49" charset="-122"/>
                      </a:endParaRPr>
                    </a:p>
                  </a:txBody>
                  <a:tcPr marL="0" marR="0" marT="0" marB="0" anchor="ctr" anchorCtr="1"/>
                </a:tc>
                <a:tc>
                  <a:txBody>
                    <a:bodyPr/>
                    <a:lstStyle/>
                    <a:p>
                      <a:pPr marL="0" marR="0" indent="0" algn="ctr" defTabSz="914400" rtl="0" eaLnBrk="1" fontAlgn="auto" latinLnBrk="0" hangingPunct="1">
                        <a:lnSpc>
                          <a:spcPts val="1200"/>
                        </a:lnSpc>
                        <a:spcBef>
                          <a:spcPts val="0"/>
                        </a:spcBef>
                        <a:spcAft>
                          <a:spcPts val="0"/>
                        </a:spcAft>
                        <a:buClrTx/>
                        <a:buSzTx/>
                        <a:buFontTx/>
                        <a:buNone/>
                        <a:defRPr/>
                      </a:pPr>
                      <a:r>
                        <a:rPr lang="zh-CN" altLang="en-US" sz="1400" dirty="0" smtClean="0">
                          <a:latin typeface="黑体" panose="02010609060101010101" pitchFamily="49" charset="-122"/>
                          <a:ea typeface="黑体" panose="02010609060101010101" pitchFamily="49" charset="-122"/>
                        </a:rPr>
                        <a:t>岩溶大水矿床，预测矿坑涌水量</a:t>
                      </a: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38000</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m</a:t>
                      </a:r>
                      <a:r>
                        <a:rPr lang="zh-CN" altLang="en-US" sz="1400" baseline="30000" dirty="0" smtClean="0">
                          <a:latin typeface="Times New Roman" panose="02020603050405020304" pitchFamily="18" charset="0"/>
                          <a:ea typeface="黑体" panose="02010609060101010101" pitchFamily="49" charset="-122"/>
                          <a:cs typeface="Times New Roman" panose="02020603050405020304" pitchFamily="18" charset="0"/>
                        </a:rPr>
                        <a:t>3</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/d</a:t>
                      </a:r>
                    </a:p>
                  </a:txBody>
                  <a:tcPr marL="0" marR="0" marT="0" marB="0" anchor="ctr" anchorCtr="1"/>
                </a:tc>
                <a:tc>
                  <a:txBody>
                    <a:bodyPr/>
                    <a:lstStyle/>
                    <a:p>
                      <a:pPr algn="ctr" fontAlgn="auto">
                        <a:lnSpc>
                          <a:spcPts val="1200"/>
                        </a:lnSpc>
                        <a:buNone/>
                      </a:pP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2018</a:t>
                      </a:r>
                      <a:r>
                        <a:rPr lang="zh-CN" altLang="en-US" sz="1400" dirty="0" smtClean="0">
                          <a:latin typeface="黑体" panose="02010609060101010101" pitchFamily="49" charset="-122"/>
                          <a:ea typeface="黑体" panose="02010609060101010101" pitchFamily="49" charset="-122"/>
                        </a:rPr>
                        <a:t>年实现</a:t>
                      </a:r>
                      <a:r>
                        <a:rPr lang="en-US" altLang="zh-CN" sz="1400" dirty="0" smtClean="0">
                          <a:latin typeface="Times New Roman" panose="02020603050405020304" pitchFamily="18" charset="0"/>
                          <a:ea typeface="黑体" panose="02010609060101010101" pitchFamily="49" charset="-122"/>
                          <a:cs typeface="Times New Roman" panose="02020603050405020304" pitchFamily="18" charset="0"/>
                        </a:rPr>
                        <a:t>500</a:t>
                      </a:r>
                      <a:r>
                        <a:rPr lang="zh-CN" altLang="en-US" sz="1400" dirty="0" smtClean="0">
                          <a:latin typeface="黑体" panose="02010609060101010101" pitchFamily="49" charset="-122"/>
                          <a:ea typeface="黑体" panose="02010609060101010101" pitchFamily="49" charset="-122"/>
                        </a:rPr>
                        <a:t>万吨</a:t>
                      </a:r>
                      <a:r>
                        <a:rPr lang="en-US" altLang="zh-CN" sz="1400" dirty="0" smtClean="0">
                          <a:latin typeface="黑体" panose="02010609060101010101" pitchFamily="49" charset="-122"/>
                          <a:ea typeface="黑体" panose="02010609060101010101" pitchFamily="49" charset="-122"/>
                        </a:rPr>
                        <a:t>/</a:t>
                      </a:r>
                      <a:r>
                        <a:rPr lang="zh-CN" altLang="en-US" sz="1400" dirty="0" smtClean="0">
                          <a:latin typeface="黑体" panose="02010609060101010101" pitchFamily="49" charset="-122"/>
                          <a:ea typeface="黑体" panose="02010609060101010101" pitchFamily="49" charset="-122"/>
                        </a:rPr>
                        <a:t>年达产，成功应用</a:t>
                      </a:r>
                      <a:endParaRPr lang="zh-CN" altLang="en-US" sz="1400" dirty="0">
                        <a:latin typeface="黑体" panose="02010609060101010101" pitchFamily="49" charset="-122"/>
                        <a:ea typeface="黑体" panose="02010609060101010101" pitchFamily="49" charset="-122"/>
                      </a:endParaRPr>
                    </a:p>
                  </a:txBody>
                  <a:tcPr marL="0" marR="0" marT="0" marB="0" anchor="ctr" anchorCtr="1"/>
                </a:tc>
              </a:tr>
            </a:tbl>
          </a:graphicData>
        </a:graphic>
      </p:graphicFrame>
      <p:sp>
        <p:nvSpPr>
          <p:cNvPr id="33" name="矩形 2"/>
          <p:cNvSpPr>
            <a:spLocks noChangeArrowheads="1"/>
          </p:cNvSpPr>
          <p:nvPr/>
        </p:nvSpPr>
        <p:spPr bwMode="auto">
          <a:xfrm>
            <a:off x="4655820" y="1026795"/>
            <a:ext cx="3566160" cy="633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pPr>
            <a:r>
              <a:rPr lang="zh-CN" altLang="en-US" sz="2000" b="1" dirty="0" smtClean="0">
                <a:solidFill>
                  <a:srgbClr val="FF0000"/>
                </a:solidFill>
                <a:latin typeface="黑体" panose="02010609060101010101" pitchFamily="49" charset="-122"/>
                <a:ea typeface="黑体" panose="02010609060101010101" pitchFamily="49" charset="-122"/>
              </a:rPr>
              <a:t>非煤矿山典型控制</a:t>
            </a:r>
            <a:r>
              <a:rPr lang="zh-CN" altLang="en-US" sz="2000" b="1" dirty="0">
                <a:solidFill>
                  <a:srgbClr val="FF0000"/>
                </a:solidFill>
                <a:latin typeface="黑体" panose="02010609060101010101" pitchFamily="49" charset="-122"/>
                <a:ea typeface="黑体" panose="02010609060101010101" pitchFamily="49" charset="-122"/>
              </a:rPr>
              <a:t>疏</a:t>
            </a:r>
            <a:r>
              <a:rPr lang="zh-CN" altLang="en-US" sz="2000" b="1" dirty="0" smtClean="0">
                <a:solidFill>
                  <a:srgbClr val="FF0000"/>
                </a:solidFill>
                <a:latin typeface="黑体" panose="02010609060101010101" pitchFamily="49" charset="-122"/>
                <a:ea typeface="黑体" panose="02010609060101010101" pitchFamily="49" charset="-122"/>
              </a:rPr>
              <a:t>干案例</a:t>
            </a:r>
            <a:endParaRPr lang="zh-CN" altLang="en-US" sz="2000" b="1" dirty="0" smtClean="0">
              <a:solidFill>
                <a:srgbClr val="FF0000"/>
              </a:solidFill>
              <a:highlight>
                <a:srgbClr val="FF0000"/>
              </a:highlight>
              <a:latin typeface="黑体" panose="02010609060101010101" pitchFamily="49" charset="-122"/>
              <a:ea typeface="黑体" panose="02010609060101010101" pitchFamily="49" charset="-122"/>
            </a:endParaRPr>
          </a:p>
        </p:txBody>
      </p:sp>
      <p:pic>
        <p:nvPicPr>
          <p:cNvPr id="35" name="Picture 6"/>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11860" y="1692910"/>
            <a:ext cx="252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图片 9" descr="C:\Users\Administrator\Desktop\马坑铁矿资料2017.8\地面及井下调查照片\马坑铁矿.jpg"/>
          <p:cNvPicPr>
            <a:picLocks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833170" y="1692910"/>
            <a:ext cx="251968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图片 10" descr="C:\Users\Administrator\AppData\Roaming\Tencent\Users\99309986\QQ\WinTemp\RichOle\ZGM`X[D9UB{3G[525~LBWXI.png"/>
          <p:cNvPicPr>
            <a:picLocks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552510" y="1692910"/>
            <a:ext cx="251968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Rectangle 6"/>
          <p:cNvSpPr>
            <a:spLocks noChangeArrowheads="1"/>
          </p:cNvSpPr>
          <p:nvPr/>
        </p:nvSpPr>
        <p:spPr bwMode="auto">
          <a:xfrm>
            <a:off x="4313555" y="3545205"/>
            <a:ext cx="903605" cy="307975"/>
          </a:xfrm>
          <a:prstGeom prst="rect">
            <a:avLst/>
          </a:prstGeom>
          <a:solidFill>
            <a:srgbClr val="FFFF00"/>
          </a:solidFill>
          <a:ln w="28575">
            <a:solidFill>
              <a:srgbClr val="FF0000"/>
            </a:solidFill>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黑体" panose="02010609060101010101" pitchFamily="49" charset="-122"/>
                <a:ea typeface="黑体" panose="02010609060101010101" pitchFamily="49" charset="-122"/>
              </a:rPr>
              <a:t>安庆铜矿</a:t>
            </a:r>
          </a:p>
        </p:txBody>
      </p:sp>
      <p:sp>
        <p:nvSpPr>
          <p:cNvPr id="39" name="Rectangle 6"/>
          <p:cNvSpPr>
            <a:spLocks noChangeArrowheads="1"/>
          </p:cNvSpPr>
          <p:nvPr/>
        </p:nvSpPr>
        <p:spPr bwMode="auto">
          <a:xfrm>
            <a:off x="9642475" y="3545205"/>
            <a:ext cx="903605" cy="307975"/>
          </a:xfrm>
          <a:prstGeom prst="rect">
            <a:avLst/>
          </a:prstGeom>
          <a:solidFill>
            <a:srgbClr val="FFFF00"/>
          </a:solidFill>
          <a:ln w="28575">
            <a:solidFill>
              <a:srgbClr val="FF0000"/>
            </a:solidFill>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黑体" panose="02010609060101010101" pitchFamily="49" charset="-122"/>
                <a:ea typeface="黑体" panose="02010609060101010101" pitchFamily="49" charset="-122"/>
              </a:rPr>
              <a:t>马坑铁矿</a:t>
            </a:r>
          </a:p>
        </p:txBody>
      </p:sp>
      <p:pic>
        <p:nvPicPr>
          <p:cNvPr id="40" name="Picture 7" descr="D:\3-安徽\白象山\2018照片\IMG_20180415_142100.jpg"/>
          <p:cNvPicPr>
            <a:picLocks noChangeArrowheads="1"/>
          </p:cNvPicPr>
          <p:nvPr/>
        </p:nvPicPr>
        <p:blipFill>
          <a:blip r:embed="rId7">
            <a:extLst>
              <a:ext uri="{28A0092B-C50C-407E-A947-70E740481C1C}">
                <a14:useLocalDpi xmlns="" xmlns:a14="http://schemas.microsoft.com/office/drawing/2010/main" val="0"/>
              </a:ext>
            </a:extLst>
          </a:blip>
          <a:srcRect l="22224" t="12700" r="11099" b="6866"/>
          <a:stretch>
            <a:fillRect/>
          </a:stretch>
        </p:blipFill>
        <p:spPr bwMode="auto">
          <a:xfrm>
            <a:off x="6192840" y="1692910"/>
            <a:ext cx="251968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Rectangle 6"/>
          <p:cNvSpPr>
            <a:spLocks noChangeArrowheads="1"/>
          </p:cNvSpPr>
          <p:nvPr/>
        </p:nvSpPr>
        <p:spPr bwMode="auto">
          <a:xfrm>
            <a:off x="6888480" y="3545205"/>
            <a:ext cx="1082675" cy="307975"/>
          </a:xfrm>
          <a:prstGeom prst="rect">
            <a:avLst/>
          </a:prstGeom>
          <a:solidFill>
            <a:srgbClr val="FFFF00"/>
          </a:solidFill>
          <a:ln w="28575">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黑体" panose="02010609060101010101" pitchFamily="49" charset="-122"/>
                <a:ea typeface="黑体" panose="02010609060101010101" pitchFamily="49" charset="-122"/>
              </a:rPr>
              <a:t>白象山铁矿</a:t>
            </a:r>
          </a:p>
        </p:txBody>
      </p:sp>
      <p:sp>
        <p:nvSpPr>
          <p:cNvPr id="34" name="Rectangle 6"/>
          <p:cNvSpPr>
            <a:spLocks noChangeArrowheads="1"/>
          </p:cNvSpPr>
          <p:nvPr/>
        </p:nvSpPr>
        <p:spPr bwMode="auto">
          <a:xfrm>
            <a:off x="1559560" y="3545205"/>
            <a:ext cx="1082675" cy="307975"/>
          </a:xfrm>
          <a:prstGeom prst="rect">
            <a:avLst/>
          </a:prstGeom>
          <a:solidFill>
            <a:srgbClr val="FFFF00"/>
          </a:solidFill>
          <a:ln w="28575">
            <a:solidFill>
              <a:srgbClr val="FF0000"/>
            </a:solidFill>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黑体" panose="02010609060101010101" pitchFamily="49" charset="-122"/>
                <a:ea typeface="黑体" panose="02010609060101010101" pitchFamily="49" charset="-122"/>
              </a:rPr>
              <a:t>三山岛金矿</a:t>
            </a:r>
          </a:p>
        </p:txBody>
      </p:sp>
      <p:sp>
        <p:nvSpPr>
          <p:cNvPr id="13"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2800" b="1" dirty="0" smtClean="0">
                <a:latin typeface="微软雅黑" panose="020B0503020204020204" pitchFamily="34" charset="-122"/>
                <a:ea typeface="微软雅黑" panose="020B0503020204020204" pitchFamily="34" charset="-122"/>
              </a:rPr>
              <a:t>3.3 </a:t>
            </a:r>
            <a:r>
              <a:rPr lang="zh-CN" altLang="en-US" sz="2800" b="1" dirty="0" smtClean="0">
                <a:latin typeface="微软雅黑" panose="020B0503020204020204" pitchFamily="34" charset="-122"/>
                <a:ea typeface="微软雅黑" panose="020B0503020204020204" pitchFamily="34" charset="-122"/>
              </a:rPr>
              <a:t>非煤矿山水害治理新技术</a:t>
            </a:r>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rPr>
              <a:t>控制疏干技术</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Grp="1" noChangeArrowheads="1"/>
          </p:cNvSpPr>
          <p:nvPr>
            <p:ph type="body" sz="quarter" idx="14"/>
          </p:nvPr>
        </p:nvSpPr>
        <p:spPr bwMode="auto">
          <a:xfrm>
            <a:off x="766445" y="1269365"/>
            <a:ext cx="3405505" cy="423545"/>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eaLnBrk="1" hangingPunct="1">
              <a:spcBef>
                <a:spcPct val="50000"/>
              </a:spcBef>
              <a:buNone/>
            </a:pPr>
            <a:r>
              <a:rPr kumimoji="1" lang="zh-CN" altLang="en-US" sz="2400" b="1" dirty="0" smtClean="0">
                <a:solidFill>
                  <a:srgbClr val="FF0000"/>
                </a:solidFill>
                <a:latin typeface="华文新魏" panose="02010800040101010101" pitchFamily="2" charset="-122"/>
                <a:ea typeface="华文新魏" panose="02010800040101010101" pitchFamily="2" charset="-122"/>
              </a:rPr>
              <a:t> </a:t>
            </a:r>
            <a:r>
              <a:rPr kumimoji="1" lang="en-US" altLang="zh-CN" b="1" dirty="0" smtClean="0">
                <a:solidFill>
                  <a:srgbClr val="FF0000"/>
                </a:solidFill>
                <a:latin typeface="黑体" panose="02010609060101010101" pitchFamily="49" charset="-122"/>
                <a:ea typeface="黑体" panose="02010609060101010101" pitchFamily="49" charset="-122"/>
              </a:rPr>
              <a:t>4</a:t>
            </a:r>
            <a:r>
              <a:rPr kumimoji="1" lang="zh-CN" altLang="en-US" b="1" dirty="0" smtClean="0">
                <a:solidFill>
                  <a:srgbClr val="FF0000"/>
                </a:solidFill>
                <a:latin typeface="黑体" panose="02010609060101010101" pitchFamily="49" charset="-122"/>
                <a:ea typeface="黑体" panose="02010609060101010101" pitchFamily="49" charset="-122"/>
              </a:rPr>
              <a:t>）地面塌陷治理技术</a:t>
            </a:r>
            <a:endParaRPr kumimoji="1"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3.3 </a:t>
            </a:r>
            <a:r>
              <a:rPr lang="zh-CN" altLang="en-US" sz="3200" b="1" dirty="0" smtClean="0">
                <a:latin typeface="微软雅黑" panose="020B0503020204020204" pitchFamily="34" charset="-122"/>
                <a:ea typeface="微软雅黑" panose="020B0503020204020204" pitchFamily="34" charset="-122"/>
              </a:rPr>
              <a:t>非煤矿山水害治理新技术</a:t>
            </a:r>
            <a:endParaRPr lang="zh-CN" altLang="en-US" sz="3200" b="1" dirty="0">
              <a:latin typeface="微软雅黑" panose="020B0503020204020204" pitchFamily="34" charset="-122"/>
              <a:ea typeface="微软雅黑" panose="020B0503020204020204" pitchFamily="34" charset="-122"/>
            </a:endParaRPr>
          </a:p>
        </p:txBody>
      </p:sp>
      <p:sp>
        <p:nvSpPr>
          <p:cNvPr id="13" name="矩形 6"/>
          <p:cNvSpPr>
            <a:spLocks noChangeArrowheads="1"/>
          </p:cNvSpPr>
          <p:nvPr>
            <p:custDataLst>
              <p:tags r:id="rId1"/>
            </p:custDataLst>
          </p:nvPr>
        </p:nvSpPr>
        <p:spPr bwMode="auto">
          <a:xfrm>
            <a:off x="695400" y="1771298"/>
            <a:ext cx="10658400" cy="1532727"/>
          </a:xfrm>
          <a:prstGeom prst="rect">
            <a:avLst/>
          </a:prstGeom>
          <a:noFill/>
          <a:ln w="25400">
            <a:solidFill>
              <a:srgbClr val="00B0F0"/>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accent2"/>
              </a:buClr>
              <a:buFont typeface="Wingdings" panose="05000000000000000000" pitchFamily="2" charset="2"/>
              <a:buChar char="u"/>
            </a:pPr>
            <a:r>
              <a:rPr lang="zh-CN" altLang="en-US" b="1" dirty="0" smtClean="0">
                <a:solidFill>
                  <a:srgbClr val="FF0000"/>
                </a:solidFill>
                <a:latin typeface="黑体" panose="02010609060101010101" pitchFamily="49" charset="-122"/>
                <a:ea typeface="黑体" panose="02010609060101010101" pitchFamily="49" charset="-122"/>
              </a:rPr>
              <a:t>地面</a:t>
            </a:r>
            <a:r>
              <a:rPr lang="zh-CN" altLang="en-US" b="1" dirty="0">
                <a:solidFill>
                  <a:srgbClr val="FF0000"/>
                </a:solidFill>
                <a:latin typeface="黑体" panose="02010609060101010101" pitchFamily="49" charset="-122"/>
                <a:ea typeface="黑体" panose="02010609060101010101" pitchFamily="49" charset="-122"/>
              </a:rPr>
              <a:t>岩溶塌陷是岩溶矿山疏干排水引发的地质灾害现象</a:t>
            </a:r>
            <a:r>
              <a:rPr lang="zh-CN" altLang="en-US" dirty="0">
                <a:latin typeface="黑体" panose="02010609060101010101" pitchFamily="49" charset="-122"/>
                <a:ea typeface="黑体" panose="02010609060101010101" pitchFamily="49" charset="-122"/>
              </a:rPr>
              <a:t>，其危害较大，甚至直接影响到矿山的生存。有条件的矿山，如采用帷幕注浆截流或对井下浑水点进行注浆封堵的方案，则可控制塌陷范围，降低塌陷发生的频率或规模，如无法实施帷幕堵水或井下涌水点封闭，则只能在地面对塌陷区进行防治，而该技术一直是矿山防治水界的一大难题，往往不能从根本上解决塌陷的复发问题。 </a:t>
            </a:r>
            <a:endParaRPr lang="en-US" altLang="zh-CN" dirty="0">
              <a:latin typeface="黑体" panose="02010609060101010101" pitchFamily="49" charset="-122"/>
              <a:ea typeface="黑体" panose="02010609060101010101" pitchFamily="49" charset="-122"/>
            </a:endParaRPr>
          </a:p>
        </p:txBody>
      </p:sp>
      <p:sp>
        <p:nvSpPr>
          <p:cNvPr id="14" name="Rectangle 2"/>
          <p:cNvSpPr txBox="1">
            <a:spLocks noChangeArrowheads="1"/>
          </p:cNvSpPr>
          <p:nvPr>
            <p:custDataLst>
              <p:tags r:id="rId2"/>
            </p:custDataLst>
          </p:nvPr>
        </p:nvSpPr>
        <p:spPr bwMode="auto">
          <a:xfrm>
            <a:off x="1271464" y="6088624"/>
            <a:ext cx="2663825" cy="358775"/>
          </a:xfrm>
          <a:prstGeom prst="rect">
            <a:avLst/>
          </a:prstGeom>
          <a:solidFill>
            <a:srgbClr val="FFFF00"/>
          </a:solidFill>
          <a:ln w="28575">
            <a:solidFill>
              <a:srgbClr val="FF0000"/>
            </a:solidFill>
            <a:miter lim="800000"/>
          </a:ln>
        </p:spPr>
        <p:txBody>
          <a:bodyPr/>
          <a:lstStyle/>
          <a:p>
            <a:pPr algn="ctr">
              <a:defRPr/>
            </a:pPr>
            <a:r>
              <a:rPr lang="zh-CN" altLang="en-US" sz="1600" dirty="0">
                <a:latin typeface="黑体" panose="02010609060101010101" pitchFamily="49" charset="-122"/>
                <a:ea typeface="黑体" panose="02010609060101010101" pitchFamily="49" charset="-122"/>
                <a:cs typeface="+mj-cs"/>
              </a:rPr>
              <a:t>塌陷破坏建筑物</a:t>
            </a:r>
          </a:p>
        </p:txBody>
      </p:sp>
      <p:pic>
        <p:nvPicPr>
          <p:cNvPr id="15" name="Picture 9" descr="九连塘"/>
          <p:cNvPicPr preferRelativeResize="0">
            <a:picLocks noChangeArrowheads="1"/>
          </p:cNvPicPr>
          <p:nvPr>
            <p:custDataLst>
              <p:tags r:id="rId3"/>
            </p:custDataLst>
          </p:nvPr>
        </p:nvPicPr>
        <p:blipFill>
          <a:blip r:embed="rId10">
            <a:extLst>
              <a:ext uri="{28A0092B-C50C-407E-A947-70E740481C1C}">
                <a14:useLocalDpi xmlns="" xmlns:a14="http://schemas.microsoft.com/office/drawing/2010/main" val="0"/>
              </a:ext>
            </a:extLst>
          </a:blip>
          <a:srcRect/>
          <a:stretch>
            <a:fillRect/>
          </a:stretch>
        </p:blipFill>
        <p:spPr bwMode="auto">
          <a:xfrm>
            <a:off x="1055618" y="3447101"/>
            <a:ext cx="3240000"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pic>
        <p:nvPicPr>
          <p:cNvPr id="2" name="Picture 5" descr="05"/>
          <p:cNvPicPr preferRelativeResize="0">
            <a:picLocks noChangeArrowheads="1"/>
          </p:cNvPicPr>
          <p:nvPr>
            <p:custDataLst>
              <p:tags r:id="rId4"/>
            </p:custDataLst>
          </p:nvPr>
        </p:nvPicPr>
        <p:blipFill>
          <a:blip r:embed="rId11">
            <a:extLst>
              <a:ext uri="{28A0092B-C50C-407E-A947-70E740481C1C}">
                <a14:useLocalDpi xmlns="" xmlns:a14="http://schemas.microsoft.com/office/drawing/2010/main" val="0"/>
              </a:ext>
            </a:extLst>
          </a:blip>
          <a:srcRect/>
          <a:stretch>
            <a:fillRect/>
          </a:stretch>
        </p:blipFill>
        <p:spPr bwMode="auto">
          <a:xfrm>
            <a:off x="4620103" y="3447101"/>
            <a:ext cx="3239770"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pic>
        <p:nvPicPr>
          <p:cNvPr id="17" name="Picture 9" descr="银场坪清水河及机耕路刘昌辉田沟"/>
          <p:cNvPicPr>
            <a:picLocks noChangeArrowheads="1"/>
          </p:cNvPicPr>
          <p:nvPr>
            <p:custDataLst>
              <p:tags r:id="rId5"/>
            </p:custDataLst>
          </p:nvPr>
        </p:nvPicPr>
        <p:blipFill>
          <a:blip r:embed="rId12">
            <a:extLst>
              <a:ext uri="{28A0092B-C50C-407E-A947-70E740481C1C}">
                <a14:useLocalDpi xmlns="" xmlns:a14="http://schemas.microsoft.com/office/drawing/2010/main" val="0"/>
              </a:ext>
            </a:extLst>
          </a:blip>
          <a:srcRect/>
          <a:stretch>
            <a:fillRect/>
          </a:stretch>
        </p:blipFill>
        <p:spPr bwMode="auto">
          <a:xfrm>
            <a:off x="8184358" y="3447101"/>
            <a:ext cx="3239770"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0"/>
          <p:cNvSpPr>
            <a:spLocks noChangeArrowheads="1"/>
          </p:cNvSpPr>
          <p:nvPr>
            <p:custDataLst>
              <p:tags r:id="rId6"/>
            </p:custDataLst>
          </p:nvPr>
        </p:nvSpPr>
        <p:spPr bwMode="auto">
          <a:xfrm>
            <a:off x="4871914" y="6088624"/>
            <a:ext cx="2663825" cy="358775"/>
          </a:xfrm>
          <a:prstGeom prst="rect">
            <a:avLst/>
          </a:prstGeom>
          <a:solidFill>
            <a:srgbClr val="FFFF00"/>
          </a:solidFill>
          <a:ln w="28575">
            <a:solidFill>
              <a:srgbClr val="FF0000"/>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dirty="0">
                <a:latin typeface="黑体" panose="02010609060101010101" pitchFamily="49" charset="-122"/>
                <a:ea typeface="黑体" panose="02010609060101010101" pitchFamily="49" charset="-122"/>
              </a:rPr>
              <a:t>塌陷破坏农业生产</a:t>
            </a:r>
          </a:p>
        </p:txBody>
      </p:sp>
      <p:sp>
        <p:nvSpPr>
          <p:cNvPr id="19" name="Rectangle 11"/>
          <p:cNvSpPr>
            <a:spLocks noChangeArrowheads="1"/>
          </p:cNvSpPr>
          <p:nvPr>
            <p:custDataLst>
              <p:tags r:id="rId7"/>
            </p:custDataLst>
          </p:nvPr>
        </p:nvSpPr>
        <p:spPr bwMode="auto">
          <a:xfrm>
            <a:off x="8472364" y="6088624"/>
            <a:ext cx="2585720" cy="358775"/>
          </a:xfrm>
          <a:prstGeom prst="rect">
            <a:avLst/>
          </a:prstGeom>
          <a:solidFill>
            <a:srgbClr val="FFFF00"/>
          </a:solidFill>
          <a:ln w="28575">
            <a:solidFill>
              <a:srgbClr val="FF0000"/>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dirty="0">
                <a:latin typeface="黑体" panose="02010609060101010101" pitchFamily="49" charset="-122"/>
                <a:ea typeface="黑体" panose="02010609060101010101" pitchFamily="49" charset="-122"/>
              </a:rPr>
              <a:t>塌陷破坏排灌设施</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95274" y="421476"/>
            <a:ext cx="10514384" cy="792946"/>
          </a:xfrm>
        </p:spPr>
        <p:txBody>
          <a:bodyPr>
            <a:normAutofit/>
          </a:bodyPr>
          <a:lstStyle/>
          <a:p>
            <a:r>
              <a:rPr lang="en-US" altLang="zh-CN" sz="2800" b="1" dirty="0" smtClean="0">
                <a:sym typeface="+mn-ea"/>
              </a:rPr>
              <a:t>3.3 </a:t>
            </a:r>
            <a:r>
              <a:rPr lang="zh-CN" altLang="en-US" sz="2800" b="1" dirty="0" smtClean="0">
                <a:sym typeface="+mn-ea"/>
              </a:rPr>
              <a:t>地面塌陷</a:t>
            </a:r>
            <a:r>
              <a:rPr lang="en-US" altLang="zh-CN" sz="2800" b="1" dirty="0" smtClean="0"/>
              <a:t>—</a:t>
            </a:r>
            <a:r>
              <a:rPr lang="zh-CN" altLang="en-US" sz="2800" b="1" dirty="0" smtClean="0">
                <a:sym typeface="+mn-ea"/>
              </a:rPr>
              <a:t>宝山铜矿塌陷探查及治理工程</a:t>
            </a:r>
            <a:endParaRPr lang="zh-CN" altLang="en-US" sz="2800" b="1" dirty="0" smtClean="0"/>
          </a:p>
        </p:txBody>
      </p:sp>
      <p:sp>
        <p:nvSpPr>
          <p:cNvPr id="5" name="圆角矩形 4"/>
          <p:cNvSpPr/>
          <p:nvPr>
            <p:custDataLst>
              <p:tags r:id="rId1"/>
            </p:custDataLst>
          </p:nvPr>
        </p:nvSpPr>
        <p:spPr bwMode="auto">
          <a:xfrm>
            <a:off x="695325" y="1268730"/>
            <a:ext cx="10725150" cy="1037590"/>
          </a:xfrm>
          <a:prstGeom prst="roundRect">
            <a:avLst/>
          </a:prstGeom>
          <a:noFill/>
          <a:ln w="19050">
            <a:prstDash val="dash"/>
            <a:headEnd type="none" w="med" len="med"/>
            <a:tailEnd type="none" w="med" len="med"/>
          </a:ln>
          <a:extLst>
            <a:ext uri="{909E8E84-426E-40DD-AFC4-6F175D3DCCD1}">
              <a14:hiddenFill xmlns="" xmlns:a14="http://schemas.microsoft.com/office/drawing/2010/main">
                <a:solidFill>
                  <a:srgbClr val="00B0F0"/>
                </a:solidFill>
              </a14:hiddenFill>
            </a:ext>
          </a:extLst>
        </p:spPr>
        <p:style>
          <a:lnRef idx="2">
            <a:schemeClr val="accent1"/>
          </a:lnRef>
          <a:fillRef idx="1">
            <a:schemeClr val="lt1"/>
          </a:fillRef>
          <a:effectRef idx="0">
            <a:schemeClr val="accent1"/>
          </a:effectRef>
          <a:fontRef idx="minor">
            <a:schemeClr val="dk1"/>
          </a:fontRef>
        </p:style>
        <p:txBody>
          <a:bodyPr/>
          <a:lstStyle/>
          <a:p>
            <a:pPr marL="273050" indent="0" algn="just" fontAlgn="auto">
              <a:lnSpc>
                <a:spcPct val="100000"/>
              </a:lnSpc>
              <a:spcBef>
                <a:spcPts val="500"/>
              </a:spcBef>
              <a:buClr>
                <a:schemeClr val="accent1"/>
              </a:buClr>
              <a:buSzPct val="85000"/>
              <a:defRPr/>
            </a:pPr>
            <a:r>
              <a:rPr lang="en-US" altLang="zh-CN" dirty="0">
                <a:solidFill>
                  <a:schemeClr val="tx1"/>
                </a:solidFill>
                <a:latin typeface="Times New Roman" panose="02020603050405020304" pitchFamily="18" charset="0"/>
                <a:cs typeface="Times New Roman" panose="02020603050405020304" pitchFamily="18" charset="0"/>
              </a:rPr>
              <a:t>       </a:t>
            </a:r>
            <a:r>
              <a:rPr lang="zh-CN" altLang="en-US" sz="2000" b="1" dirty="0" smtClean="0">
                <a:solidFill>
                  <a:srgbClr val="0000CC"/>
                </a:solidFill>
                <a:ea typeface="华文新魏" panose="02010800040101010101" pitchFamily="2" charset="-122"/>
                <a:sym typeface="Arial" panose="020B0604020202020204" pitchFamily="34" charset="0"/>
              </a:rPr>
              <a:t>湖南宝山尾矿库塌陷区位于主坝东南平台灰岩分布区共塌陷20余次，每次塌陷的范围基本一致，</a:t>
            </a:r>
            <a:r>
              <a:rPr lang="zh-CN" altLang="en-US" sz="2000" b="1" dirty="0" smtClean="0">
                <a:solidFill>
                  <a:srgbClr val="0000CC"/>
                </a:solidFill>
                <a:ea typeface="华文新魏" panose="02010800040101010101" pitchFamily="2" charset="-122"/>
                <a:sym typeface="+mn-ea"/>
              </a:rPr>
              <a:t>2019年7月19日及9月3日，同一堆积坝紧邻第一个塌陷坑新增第二个塌陷坑省、市、县各级应急管理部门及矿山高度重视，进入应急抢险施工。</a:t>
            </a:r>
          </a:p>
          <a:p>
            <a:pPr marL="273050" indent="0" algn="just" fontAlgn="auto">
              <a:lnSpc>
                <a:spcPct val="100000"/>
              </a:lnSpc>
              <a:spcBef>
                <a:spcPts val="500"/>
              </a:spcBef>
              <a:buClr>
                <a:schemeClr val="accent1"/>
              </a:buClr>
              <a:buSzPct val="85000"/>
              <a:defRPr/>
            </a:pPr>
            <a:endParaRPr lang="zh-CN" altLang="en-US" b="1" dirty="0" smtClean="0">
              <a:solidFill>
                <a:srgbClr val="0000CC"/>
              </a:solidFill>
              <a:ea typeface="华文新魏" panose="02010800040101010101" pitchFamily="2" charset="-122"/>
              <a:sym typeface="Arial" panose="020B0604020202020204" pitchFamily="34" charset="0"/>
            </a:endParaRPr>
          </a:p>
          <a:p>
            <a:pPr marL="273050" indent="0" algn="just" fontAlgn="auto">
              <a:lnSpc>
                <a:spcPct val="100000"/>
              </a:lnSpc>
              <a:spcBef>
                <a:spcPts val="500"/>
              </a:spcBef>
              <a:buClr>
                <a:schemeClr val="accent1"/>
              </a:buClr>
              <a:buSzPct val="85000"/>
              <a:defRPr/>
            </a:pPr>
            <a:endParaRPr lang="zh-CN" altLang="en-US" b="1" dirty="0" smtClean="0">
              <a:solidFill>
                <a:srgbClr val="0000CC"/>
              </a:solidFill>
              <a:ea typeface="华文新魏" panose="02010800040101010101" pitchFamily="2" charset="-122"/>
            </a:endParaRPr>
          </a:p>
          <a:p>
            <a:pPr marL="273050" indent="0" algn="just" fontAlgn="auto">
              <a:lnSpc>
                <a:spcPct val="100000"/>
              </a:lnSpc>
              <a:spcBef>
                <a:spcPts val="500"/>
              </a:spcBef>
              <a:buClr>
                <a:schemeClr val="accent1"/>
              </a:buClr>
              <a:buSzPct val="85000"/>
              <a:defRPr/>
            </a:pP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endParaRPr 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9" name="图片 38" descr="二次2"/>
          <p:cNvPicPr/>
          <p:nvPr>
            <p:custDataLst>
              <p:tags r:id="rId2"/>
            </p:custDataLst>
          </p:nvPr>
        </p:nvPicPr>
        <p:blipFill>
          <a:blip r:embed="rId15"/>
          <a:stretch>
            <a:fillRect/>
          </a:stretch>
        </p:blipFill>
        <p:spPr>
          <a:xfrm>
            <a:off x="479427" y="2399018"/>
            <a:ext cx="4968000" cy="2124000"/>
          </a:xfrm>
          <a:prstGeom prst="rect">
            <a:avLst/>
          </a:prstGeom>
          <a:ln>
            <a:noFill/>
          </a:ln>
        </p:spPr>
      </p:pic>
      <p:sp>
        <p:nvSpPr>
          <p:cNvPr id="40" name="Rectangle 6"/>
          <p:cNvSpPr>
            <a:spLocks noChangeArrowheads="1"/>
          </p:cNvSpPr>
          <p:nvPr>
            <p:custDataLst>
              <p:tags r:id="rId3"/>
            </p:custDataLst>
          </p:nvPr>
        </p:nvSpPr>
        <p:spPr bwMode="auto">
          <a:xfrm>
            <a:off x="2135517" y="4224973"/>
            <a:ext cx="1800493" cy="307777"/>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smtClean="0">
                <a:solidFill>
                  <a:srgbClr val="000000"/>
                </a:solidFill>
                <a:latin typeface="Tahoma" panose="020B0604030504040204" pitchFamily="34" charset="0"/>
                <a:ea typeface="黑体" panose="02010609060101010101" pitchFamily="49" charset="-122"/>
              </a:rPr>
              <a:t>第一堆积坝南部塌陷</a:t>
            </a:r>
            <a:endParaRPr lang="zh-CN" altLang="en-US" sz="1400" dirty="0">
              <a:solidFill>
                <a:srgbClr val="000000"/>
              </a:solidFill>
              <a:latin typeface="Tahoma" panose="020B0604030504040204" pitchFamily="34" charset="0"/>
              <a:ea typeface="黑体" panose="02010609060101010101" pitchFamily="49" charset="-122"/>
            </a:endParaRPr>
          </a:p>
        </p:txBody>
      </p:sp>
      <p:pic>
        <p:nvPicPr>
          <p:cNvPr id="48" name="图片 47" descr="IMG_20190903_182218"/>
          <p:cNvPicPr/>
          <p:nvPr>
            <p:custDataLst>
              <p:tags r:id="rId4"/>
            </p:custDataLst>
          </p:nvPr>
        </p:nvPicPr>
        <p:blipFill>
          <a:blip r:embed="rId16" cstate="print"/>
          <a:stretch>
            <a:fillRect/>
          </a:stretch>
        </p:blipFill>
        <p:spPr>
          <a:xfrm>
            <a:off x="479425" y="4644390"/>
            <a:ext cx="4968000" cy="2124000"/>
          </a:xfrm>
          <a:prstGeom prst="rect">
            <a:avLst/>
          </a:prstGeom>
          <a:ln>
            <a:noFill/>
          </a:ln>
        </p:spPr>
      </p:pic>
      <p:sp>
        <p:nvSpPr>
          <p:cNvPr id="49" name="Rectangle 6"/>
          <p:cNvSpPr>
            <a:spLocks noChangeArrowheads="1"/>
          </p:cNvSpPr>
          <p:nvPr>
            <p:custDataLst>
              <p:tags r:id="rId5"/>
            </p:custDataLst>
          </p:nvPr>
        </p:nvSpPr>
        <p:spPr bwMode="auto">
          <a:xfrm>
            <a:off x="1343353" y="6452887"/>
            <a:ext cx="3236784" cy="307777"/>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dirty="0" smtClean="0">
                <a:sym typeface="+mn-ea"/>
              </a:rPr>
              <a:t>九级坝顶垮塌，垮塌边界已向库内延伸</a:t>
            </a:r>
            <a:endParaRPr lang="zh-CN" altLang="en-US" sz="1400" dirty="0"/>
          </a:p>
        </p:txBody>
      </p:sp>
      <p:sp>
        <p:nvSpPr>
          <p:cNvPr id="8" name="Rectangle 3"/>
          <p:cNvSpPr>
            <a:spLocks noChangeArrowheads="1"/>
          </p:cNvSpPr>
          <p:nvPr>
            <p:custDataLst>
              <p:tags r:id="rId6"/>
            </p:custDataLst>
          </p:nvPr>
        </p:nvSpPr>
        <p:spPr bwMode="auto">
          <a:xfrm>
            <a:off x="5735955" y="2420620"/>
            <a:ext cx="6328410" cy="398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fontAlgn="auto" hangingPunct="1">
              <a:lnSpc>
                <a:spcPct val="100000"/>
              </a:lnSpc>
              <a:buClr>
                <a:srgbClr val="FF0066"/>
              </a:buClr>
              <a:buFont typeface="Arial" panose="020B0604020202020204" pitchFamily="34" charset="0"/>
              <a:buNone/>
            </a:pPr>
            <a:r>
              <a:rPr lang="zh-CN" altLang="en-US" sz="2000" b="1" dirty="0" smtClean="0">
                <a:latin typeface="黑体" panose="02010609060101010101" pitchFamily="49" charset="-122"/>
                <a:ea typeface="黑体" panose="02010609060101010101" pitchFamily="49" charset="-122"/>
              </a:rPr>
              <a:t>高精度物探先行 </a:t>
            </a:r>
            <a:r>
              <a:rPr lang="en-US" altLang="zh-CN" sz="2000" b="1" dirty="0">
                <a:latin typeface="黑体" panose="02010609060101010101" pitchFamily="49" charset="-122"/>
                <a:ea typeface="黑体" panose="02010609060101010101" pitchFamily="49" charset="-122"/>
              </a:rPr>
              <a:t>+ </a:t>
            </a:r>
            <a:r>
              <a:rPr lang="zh-CN" altLang="en-US" sz="2000" b="1" dirty="0" smtClean="0">
                <a:latin typeface="黑体" panose="02010609060101010101" pitchFamily="49" charset="-122"/>
                <a:ea typeface="黑体" panose="02010609060101010101" pitchFamily="49" charset="-122"/>
              </a:rPr>
              <a:t>钻孔勘察</a:t>
            </a:r>
            <a:r>
              <a:rPr lang="en-US" altLang="zh-CN" sz="2000" b="1" dirty="0" smtClean="0">
                <a:latin typeface="黑体" panose="02010609060101010101" pitchFamily="49" charset="-122"/>
                <a:ea typeface="黑体" panose="02010609060101010101" pitchFamily="49" charset="-122"/>
              </a:rPr>
              <a:t>+ </a:t>
            </a:r>
            <a:r>
              <a:rPr lang="zh-CN" altLang="en-US" sz="2000" b="1" dirty="0" smtClean="0">
                <a:latin typeface="黑体" panose="02010609060101010101" pitchFamily="49" charset="-122"/>
                <a:ea typeface="黑体" panose="02010609060101010101" pitchFamily="49" charset="-122"/>
              </a:rPr>
              <a:t>确定治理范围</a:t>
            </a:r>
          </a:p>
        </p:txBody>
      </p:sp>
      <p:pic>
        <p:nvPicPr>
          <p:cNvPr id="9" name="图片 8" descr="ea5e8e6992203aef430528135fa0ad5"/>
          <p:cNvPicPr>
            <a:picLocks noChangeAspect="1"/>
          </p:cNvPicPr>
          <p:nvPr>
            <p:custDataLst>
              <p:tags r:id="rId7"/>
            </p:custDataLst>
          </p:nvPr>
        </p:nvPicPr>
        <p:blipFill>
          <a:blip r:embed="rId17" cstate="print"/>
          <a:stretch>
            <a:fillRect/>
          </a:stretch>
        </p:blipFill>
        <p:spPr>
          <a:xfrm>
            <a:off x="5736522" y="2799728"/>
            <a:ext cx="2071073" cy="2061990"/>
          </a:xfrm>
          <a:prstGeom prst="rect">
            <a:avLst/>
          </a:prstGeom>
          <a:ln>
            <a:noFill/>
          </a:ln>
        </p:spPr>
      </p:pic>
      <p:pic>
        <p:nvPicPr>
          <p:cNvPr id="10" name="图片 9" descr="微信图片_20200416150221"/>
          <p:cNvPicPr>
            <a:picLocks noChangeAspect="1"/>
          </p:cNvPicPr>
          <p:nvPr>
            <p:custDataLst>
              <p:tags r:id="rId8"/>
            </p:custDataLst>
          </p:nvPr>
        </p:nvPicPr>
        <p:blipFill>
          <a:blip r:embed="rId18" cstate="print"/>
          <a:stretch>
            <a:fillRect/>
          </a:stretch>
        </p:blipFill>
        <p:spPr>
          <a:xfrm>
            <a:off x="7896201" y="2799093"/>
            <a:ext cx="2143140" cy="2071702"/>
          </a:xfrm>
          <a:prstGeom prst="rect">
            <a:avLst/>
          </a:prstGeom>
          <a:ln>
            <a:noFill/>
          </a:ln>
        </p:spPr>
      </p:pic>
      <p:pic>
        <p:nvPicPr>
          <p:cNvPr id="11" name="图片 87" descr="9"/>
          <p:cNvPicPr>
            <a:picLocks noChangeAspect="1"/>
          </p:cNvPicPr>
          <p:nvPr>
            <p:custDataLst>
              <p:tags r:id="rId9"/>
            </p:custDataLst>
          </p:nvPr>
        </p:nvPicPr>
        <p:blipFill>
          <a:blip r:embed="rId19" cstate="print"/>
          <a:stretch>
            <a:fillRect/>
          </a:stretch>
        </p:blipFill>
        <p:spPr>
          <a:xfrm>
            <a:off x="10128885" y="2781300"/>
            <a:ext cx="1639570" cy="2442845"/>
          </a:xfrm>
          <a:prstGeom prst="rect">
            <a:avLst/>
          </a:prstGeom>
          <a:noFill/>
          <a:ln w="9525">
            <a:noFill/>
          </a:ln>
        </p:spPr>
      </p:pic>
      <p:sp>
        <p:nvSpPr>
          <p:cNvPr id="14" name="矩形 13"/>
          <p:cNvSpPr/>
          <p:nvPr>
            <p:custDataLst>
              <p:tags r:id="rId10"/>
            </p:custDataLst>
          </p:nvPr>
        </p:nvSpPr>
        <p:spPr>
          <a:xfrm>
            <a:off x="5595935" y="5653405"/>
            <a:ext cx="6523676" cy="1204595"/>
          </a:xfrm>
          <a:prstGeom prst="rect">
            <a:avLst/>
          </a:prstGeom>
          <a:noFill/>
          <a:ln w="25400">
            <a:solidFill>
              <a:schemeClr val="accent1"/>
            </a:solidFill>
            <a:prstDash val="dash"/>
          </a:ln>
          <a:extLst>
            <a:ext uri="{909E8E84-426E-40DD-AFC4-6F175D3DCCD1}">
              <a14:hiddenFill xmlns="" xmlns:a14="http://schemas.microsoft.com/office/drawing/2010/main">
                <a:solidFill>
                  <a:schemeClr val="accent1"/>
                </a:solidFill>
              </a14:hiddenFill>
            </a:ext>
          </a:extLst>
        </p:spPr>
        <p:txBody>
          <a:bodyPr wrap="square">
            <a:noAutofit/>
          </a:bodyPr>
          <a:lstStyle/>
          <a:p>
            <a:r>
              <a:rPr lang="zh-CN" altLang="en-US" sz="1600" dirty="0" smtClean="0">
                <a:latin typeface="+mn-ea"/>
                <a:cs typeface="+mn-ea"/>
              </a:rPr>
              <a:t>通过合理的注浆工艺、配比及材料，有效</a:t>
            </a:r>
            <a:r>
              <a:rPr lang="zh-CN" altLang="en-US" sz="1600" dirty="0" smtClean="0">
                <a:solidFill>
                  <a:srgbClr val="FF0000"/>
                </a:solidFill>
                <a:latin typeface="+mn-ea"/>
                <a:cs typeface="+mn-ea"/>
              </a:rPr>
              <a:t>防止了浆液流失浪费</a:t>
            </a:r>
            <a:r>
              <a:rPr lang="zh-CN" altLang="en-US" sz="1600" dirty="0" smtClean="0">
                <a:latin typeface="+mn-ea"/>
                <a:cs typeface="+mn-ea"/>
              </a:rPr>
              <a:t>。确保了工程质量与投资控制。</a:t>
            </a:r>
            <a:r>
              <a:rPr lang="zh-CN" altLang="en-US" sz="1600" dirty="0" smtClean="0">
                <a:sym typeface="+mn-ea"/>
              </a:rPr>
              <a:t>大量采用</a:t>
            </a:r>
            <a:r>
              <a:rPr lang="zh-CN" altLang="en-US" sz="1600" dirty="0" smtClean="0">
                <a:solidFill>
                  <a:srgbClr val="FF0000"/>
                </a:solidFill>
                <a:latin typeface="+mn-ea"/>
                <a:cs typeface="+mn-ea"/>
                <a:sym typeface="+mn-ea"/>
              </a:rPr>
              <a:t>改性粘土浆</a:t>
            </a:r>
            <a:r>
              <a:rPr lang="zh-CN" altLang="en-US" sz="1600" dirty="0" smtClean="0">
                <a:latin typeface="+mn-ea"/>
                <a:cs typeface="+mn-ea"/>
                <a:sym typeface="+mn-ea"/>
              </a:rPr>
              <a:t>，及改性黏土双液浆，</a:t>
            </a:r>
            <a:r>
              <a:rPr lang="zh-CN" altLang="en-US" sz="1600" dirty="0" smtClean="0">
                <a:solidFill>
                  <a:srgbClr val="FF0000"/>
                </a:solidFill>
                <a:latin typeface="+mn-ea"/>
                <a:cs typeface="+mn-ea"/>
                <a:sym typeface="+mn-ea"/>
              </a:rPr>
              <a:t>性能优异，成本低</a:t>
            </a:r>
            <a:r>
              <a:rPr lang="zh-CN" altLang="en-US" sz="1600" dirty="0" smtClean="0">
                <a:latin typeface="+mn-ea"/>
                <a:cs typeface="+mn-ea"/>
                <a:sym typeface="+mn-ea"/>
              </a:rPr>
              <a:t>。根据实际揭露的岩溶及注浆情况，对比注浆前物探成果，注浆前物探与钻探揭露的实际情况基本吻合。未出现复塌情况。</a:t>
            </a:r>
            <a:endParaRPr lang="zh-CN" altLang="en-US" sz="1600" dirty="0"/>
          </a:p>
        </p:txBody>
      </p:sp>
      <p:sp>
        <p:nvSpPr>
          <p:cNvPr id="17" name="Rectangle 6"/>
          <p:cNvSpPr>
            <a:spLocks noChangeArrowheads="1"/>
          </p:cNvSpPr>
          <p:nvPr>
            <p:custDataLst>
              <p:tags r:id="rId11"/>
            </p:custDataLst>
          </p:nvPr>
        </p:nvSpPr>
        <p:spPr bwMode="auto">
          <a:xfrm>
            <a:off x="7248537" y="4892259"/>
            <a:ext cx="1249680" cy="306705"/>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smtClean="0">
                <a:solidFill>
                  <a:srgbClr val="000000"/>
                </a:solidFill>
                <a:latin typeface="Tahoma" panose="020B0604030504040204" pitchFamily="34" charset="0"/>
                <a:ea typeface="黑体" panose="02010609060101010101" pitchFamily="49" charset="-122"/>
              </a:rPr>
              <a:t>施工现场照片</a:t>
            </a:r>
            <a:endParaRPr lang="zh-CN" altLang="en-US" sz="1400" dirty="0">
              <a:solidFill>
                <a:srgbClr val="000000"/>
              </a:solidFill>
              <a:latin typeface="Tahoma" panose="020B0604030504040204" pitchFamily="34" charset="0"/>
              <a:ea typeface="黑体" panose="02010609060101010101" pitchFamily="49" charset="-122"/>
            </a:endParaRPr>
          </a:p>
        </p:txBody>
      </p:sp>
      <p:sp>
        <p:nvSpPr>
          <p:cNvPr id="18" name="TextBox 13"/>
          <p:cNvSpPr txBox="1">
            <a:spLocks noChangeArrowheads="1"/>
          </p:cNvSpPr>
          <p:nvPr>
            <p:custDataLst>
              <p:tags r:id="rId12"/>
            </p:custDataLst>
          </p:nvPr>
        </p:nvSpPr>
        <p:spPr bwMode="auto">
          <a:xfrm>
            <a:off x="5808345" y="5276215"/>
            <a:ext cx="6169660" cy="349250"/>
          </a:xfrm>
          <a:prstGeom prst="rect">
            <a:avLst/>
          </a:prstGeom>
          <a:solidFill>
            <a:srgbClr val="FFFF00"/>
          </a:solidFill>
          <a:ln w="28575">
            <a:solidFill>
              <a:srgbClr val="FF0000"/>
            </a:solid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lang="zh-CN" altLang="en-US" sz="1400" dirty="0" smtClean="0">
                <a:sym typeface="+mn-ea"/>
              </a:rPr>
              <a:t>2019年1</a:t>
            </a:r>
            <a:r>
              <a:rPr lang="en-US" altLang="zh-CN" sz="1400" dirty="0" smtClean="0">
                <a:sym typeface="+mn-ea"/>
              </a:rPr>
              <a:t>2</a:t>
            </a:r>
            <a:r>
              <a:rPr lang="zh-CN" altLang="en-US" sz="1400" dirty="0" smtClean="0">
                <a:sym typeface="+mn-ea"/>
              </a:rPr>
              <a:t>月</a:t>
            </a:r>
            <a:r>
              <a:rPr lang="en-US" altLang="zh-CN" sz="1400" dirty="0" smtClean="0">
                <a:sym typeface="+mn-ea"/>
              </a:rPr>
              <a:t>11</a:t>
            </a:r>
            <a:r>
              <a:rPr lang="zh-CN" altLang="en-US" sz="1400" dirty="0" smtClean="0">
                <a:sym typeface="+mn-ea"/>
              </a:rPr>
              <a:t>日正式开工，经过</a:t>
            </a:r>
            <a:r>
              <a:rPr lang="en-US" altLang="zh-CN" sz="1400" dirty="0" smtClean="0">
                <a:sym typeface="+mn-ea"/>
              </a:rPr>
              <a:t>9</a:t>
            </a:r>
            <a:r>
              <a:rPr lang="zh-CN" altLang="en-US" sz="1400" dirty="0" smtClean="0">
                <a:sym typeface="+mn-ea"/>
              </a:rPr>
              <a:t>个月。钻探</a:t>
            </a:r>
            <a:r>
              <a:rPr lang="en-US" altLang="zh-CN" sz="1400" dirty="0" smtClean="0">
                <a:sym typeface="+mn-ea"/>
              </a:rPr>
              <a:t>11830m</a:t>
            </a:r>
            <a:r>
              <a:rPr lang="zh-CN" altLang="en-US" sz="1400" dirty="0" smtClean="0">
                <a:sym typeface="+mn-ea"/>
              </a:rPr>
              <a:t>，注浆</a:t>
            </a:r>
            <a:r>
              <a:rPr lang="en-US" altLang="zh-CN" sz="1400" dirty="0" smtClean="0">
                <a:sym typeface="+mn-ea"/>
              </a:rPr>
              <a:t>19907m3</a:t>
            </a:r>
            <a:r>
              <a:rPr lang="zh-CN" altLang="en-US" sz="1400" dirty="0" smtClean="0">
                <a:sym typeface="+mn-ea"/>
              </a:rPr>
              <a:t>。</a:t>
            </a:r>
            <a:endParaRPr lang="en-US" altLang="zh-CN" sz="1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bldLst>
      <p:bldP spid="1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6"/>
          <p:cNvSpPr>
            <a:spLocks noChangeArrowheads="1"/>
          </p:cNvSpPr>
          <p:nvPr/>
        </p:nvSpPr>
        <p:spPr bwMode="auto">
          <a:xfrm>
            <a:off x="623521" y="1340257"/>
            <a:ext cx="10585176" cy="1476375"/>
          </a:xfrm>
          <a:prstGeom prst="rect">
            <a:avLst/>
          </a:prstGeom>
          <a:noFill/>
          <a:ln w="25400">
            <a:solidFill>
              <a:schemeClr val="accent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just" eaLnBrk="1" hangingPunct="1">
              <a:lnSpc>
                <a:spcPct val="150000"/>
              </a:lnSpc>
              <a:buClr>
                <a:schemeClr val="accent2"/>
              </a:buClr>
            </a:pPr>
            <a:r>
              <a:rPr lang="zh-CN" altLang="zh-CN" sz="2000" dirty="0" smtClean="0">
                <a:latin typeface="黑体" panose="02010609060101010101" pitchFamily="49" charset="-122"/>
                <a:ea typeface="黑体" panose="02010609060101010101" pitchFamily="49" charset="-122"/>
              </a:rPr>
              <a:t>近些年，通过</a:t>
            </a:r>
            <a:r>
              <a:rPr lang="zh-CN" altLang="zh-CN" sz="2000" dirty="0">
                <a:latin typeface="黑体" panose="02010609060101010101" pitchFamily="49" charset="-122"/>
                <a:ea typeface="黑体" panose="02010609060101010101" pitchFamily="49" charset="-122"/>
              </a:rPr>
              <a:t>安庆铜矿、凡口铅锌矿、下告铁矿等矿区岩溶塌陷的防治研究，已摸索出</a:t>
            </a:r>
            <a:r>
              <a:rPr lang="zh-CN" altLang="zh-CN" sz="2000" dirty="0" smtClean="0">
                <a:latin typeface="黑体" panose="02010609060101010101" pitchFamily="49" charset="-122"/>
                <a:ea typeface="黑体" panose="02010609060101010101" pitchFamily="49" charset="-122"/>
              </a:rPr>
              <a:t>了一整套</a:t>
            </a:r>
            <a:r>
              <a:rPr lang="zh-CN" altLang="zh-CN" sz="2000" dirty="0">
                <a:latin typeface="黑体" panose="02010609060101010101" pitchFamily="49" charset="-122"/>
                <a:ea typeface="黑体" panose="02010609060101010101" pitchFamily="49" charset="-122"/>
              </a:rPr>
              <a:t>塌陷防治措施</a:t>
            </a:r>
            <a:r>
              <a:rPr lang="zh-CN" altLang="en-US" sz="2000" dirty="0">
                <a:latin typeface="黑体" panose="02010609060101010101" pitchFamily="49" charset="-122"/>
                <a:ea typeface="黑体" panose="02010609060101010101" pitchFamily="49" charset="-122"/>
              </a:rPr>
              <a:t>，主要有</a:t>
            </a:r>
            <a:r>
              <a:rPr lang="zh-CN" altLang="en-US" sz="2000" dirty="0" smtClean="0">
                <a:latin typeface="黑体" panose="02010609060101010101" pitchFamily="49" charset="-122"/>
                <a:ea typeface="黑体" panose="02010609060101010101" pitchFamily="49" charset="-122"/>
              </a:rPr>
              <a:t>：①</a:t>
            </a:r>
            <a:r>
              <a:rPr lang="zh-CN" altLang="en-US" sz="2000" dirty="0">
                <a:latin typeface="黑体" panose="02010609060101010101" pitchFamily="49" charset="-122"/>
                <a:ea typeface="黑体" panose="02010609060101010101" pitchFamily="49" charset="-122"/>
              </a:rPr>
              <a:t>塌陷的综合预防</a:t>
            </a:r>
            <a:r>
              <a:rPr lang="zh-CN" altLang="en-US" sz="2000" dirty="0" smtClean="0">
                <a:latin typeface="黑体" panose="02010609060101010101" pitchFamily="49" charset="-122"/>
                <a:ea typeface="黑体" panose="02010609060101010101" pitchFamily="49" charset="-122"/>
              </a:rPr>
              <a:t>措施； </a:t>
            </a:r>
            <a:r>
              <a:rPr lang="zh-CN" altLang="en-US" sz="2000" dirty="0">
                <a:latin typeface="黑体" panose="02010609060101010101" pitchFamily="49" charset="-122"/>
                <a:ea typeface="黑体" panose="02010609060101010101" pitchFamily="49" charset="-122"/>
              </a:rPr>
              <a:t>②塌洞口直接封闭</a:t>
            </a:r>
            <a:r>
              <a:rPr lang="zh-CN" altLang="en-US" sz="2000" dirty="0" smtClean="0">
                <a:latin typeface="黑体" panose="02010609060101010101" pitchFamily="49" charset="-122"/>
                <a:ea typeface="黑体" panose="02010609060101010101" pitchFamily="49" charset="-122"/>
              </a:rPr>
              <a:t>；③</a:t>
            </a:r>
            <a:r>
              <a:rPr lang="zh-CN" altLang="en-US" sz="2000" dirty="0">
                <a:latin typeface="黑体" panose="02010609060101010101" pitchFamily="49" charset="-122"/>
                <a:ea typeface="黑体" panose="02010609060101010101" pitchFamily="49" charset="-122"/>
              </a:rPr>
              <a:t>塌洞埋管回填注浆</a:t>
            </a:r>
            <a:r>
              <a:rPr lang="zh-CN" altLang="en-US" sz="2000" dirty="0" smtClean="0">
                <a:latin typeface="黑体" panose="02010609060101010101" pitchFamily="49" charset="-122"/>
                <a:ea typeface="黑体" panose="02010609060101010101" pitchFamily="49" charset="-122"/>
              </a:rPr>
              <a:t>；④</a:t>
            </a:r>
            <a:r>
              <a:rPr lang="zh-CN" altLang="en-US" sz="2000" dirty="0">
                <a:latin typeface="黑体" panose="02010609060101010101" pitchFamily="49" charset="-122"/>
                <a:ea typeface="黑体" panose="02010609060101010101" pitchFamily="49" charset="-122"/>
              </a:rPr>
              <a:t>塌陷静压</a:t>
            </a:r>
            <a:r>
              <a:rPr lang="zh-CN" altLang="en-US" sz="2000" dirty="0" smtClean="0">
                <a:latin typeface="黑体" panose="02010609060101010101" pitchFamily="49" charset="-122"/>
                <a:ea typeface="黑体" panose="02010609060101010101" pitchFamily="49" charset="-122"/>
              </a:rPr>
              <a:t>注浆；⑤隐伏土洞预先治理。</a:t>
            </a:r>
          </a:p>
        </p:txBody>
      </p:sp>
      <p:pic>
        <p:nvPicPr>
          <p:cNvPr id="11" name="Picture 1"/>
          <p:cNvPicPr>
            <a:picLocks noChangeArrowheads="1"/>
          </p:cNvPicPr>
          <p:nvPr/>
        </p:nvPicPr>
        <p:blipFill>
          <a:blip r:embed="rId3">
            <a:extLst>
              <a:ext uri="{28A0092B-C50C-407E-A947-70E740481C1C}">
                <a14:useLocalDpi xmlns="" xmlns:a14="http://schemas.microsoft.com/office/drawing/2010/main" val="0"/>
              </a:ext>
            </a:extLst>
          </a:blip>
          <a:srcRect l="19444" t="22221" r="5556" b="11111"/>
          <a:stretch>
            <a:fillRect/>
          </a:stretch>
        </p:blipFill>
        <p:spPr bwMode="auto">
          <a:xfrm>
            <a:off x="309522" y="3000372"/>
            <a:ext cx="2880000"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p:cNvPicPr>
            <a:picLocks noChangeArrowheads="1"/>
          </p:cNvPicPr>
          <p:nvPr/>
        </p:nvPicPr>
        <p:blipFill>
          <a:blip r:embed="rId4">
            <a:extLst>
              <a:ext uri="{28A0092B-C50C-407E-A947-70E740481C1C}">
                <a14:useLocalDpi xmlns="" xmlns:a14="http://schemas.microsoft.com/office/drawing/2010/main" val="0"/>
              </a:ext>
            </a:extLst>
          </a:blip>
          <a:srcRect l="19286" t="11427" r="22858" b="17143"/>
          <a:stretch>
            <a:fillRect/>
          </a:stretch>
        </p:blipFill>
        <p:spPr bwMode="auto">
          <a:xfrm>
            <a:off x="3216275" y="3025465"/>
            <a:ext cx="2879725"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2" descr="贵地尾矿管治理中1-27"/>
          <p:cNvPicPr>
            <a:picLocks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144503" y="3025465"/>
            <a:ext cx="2879725"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pic>
      <p:pic>
        <p:nvPicPr>
          <p:cNvPr id="21" name="Picture 4" descr="D:\8-湖南\常德雷公庙石灰岩矿\雷公庙石灰岩矿防治水方案2013.12.6\常德雷公庙石灰岩矿\下告铁矿岩溶塌陷治理.jpg"/>
          <p:cNvPicPr>
            <a:picLocks noChangeArrowheads="1"/>
          </p:cNvPicPr>
          <p:nvPr/>
        </p:nvPicPr>
        <p:blipFill>
          <a:blip r:embed="rId6">
            <a:extLst>
              <a:ext uri="{28A0092B-C50C-407E-A947-70E740481C1C}">
                <a14:useLocalDpi xmlns="" xmlns:a14="http://schemas.microsoft.com/office/drawing/2010/main" val="0"/>
              </a:ext>
            </a:extLst>
          </a:blip>
          <a:srcRect l="5405" t="21115" r="3378" b="18074"/>
          <a:stretch>
            <a:fillRect/>
          </a:stretch>
        </p:blipFill>
        <p:spPr bwMode="auto">
          <a:xfrm>
            <a:off x="9074191" y="3025465"/>
            <a:ext cx="2879725" cy="25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6"/>
          <p:cNvSpPr>
            <a:spLocks noChangeArrowheads="1"/>
          </p:cNvSpPr>
          <p:nvPr/>
        </p:nvSpPr>
        <p:spPr bwMode="auto">
          <a:xfrm>
            <a:off x="668910" y="5734887"/>
            <a:ext cx="2159000" cy="307975"/>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a:solidFill>
                  <a:srgbClr val="000000"/>
                </a:solidFill>
                <a:latin typeface="Tahoma" panose="020B0604030504040204" pitchFamily="34" charset="0"/>
                <a:ea typeface="黑体" panose="02010609060101010101" pitchFamily="49" charset="-122"/>
              </a:rPr>
              <a:t>湖南宝山尾矿库塌陷治理</a:t>
            </a:r>
          </a:p>
        </p:txBody>
      </p:sp>
      <p:sp>
        <p:nvSpPr>
          <p:cNvPr id="23" name="Rectangle 6"/>
          <p:cNvSpPr>
            <a:spLocks noChangeArrowheads="1"/>
          </p:cNvSpPr>
          <p:nvPr/>
        </p:nvSpPr>
        <p:spPr bwMode="auto">
          <a:xfrm>
            <a:off x="3623648" y="5759980"/>
            <a:ext cx="2159000" cy="307975"/>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a:solidFill>
                  <a:srgbClr val="000000"/>
                </a:solidFill>
                <a:latin typeface="Tahoma" panose="020B0604030504040204" pitchFamily="34" charset="0"/>
                <a:ea typeface="黑体" panose="02010609060101010101" pitchFamily="49" charset="-122"/>
              </a:rPr>
              <a:t>新桥硫铁矿河道塌陷治理</a:t>
            </a:r>
          </a:p>
        </p:txBody>
      </p:sp>
      <p:sp>
        <p:nvSpPr>
          <p:cNvPr id="24" name="Rectangle 6"/>
          <p:cNvSpPr>
            <a:spLocks noChangeArrowheads="1"/>
          </p:cNvSpPr>
          <p:nvPr/>
        </p:nvSpPr>
        <p:spPr bwMode="auto">
          <a:xfrm>
            <a:off x="6600136" y="5759980"/>
            <a:ext cx="2159000" cy="307975"/>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a:solidFill>
                  <a:srgbClr val="000000"/>
                </a:solidFill>
                <a:latin typeface="Tahoma" panose="020B0604030504040204" pitchFamily="34" charset="0"/>
                <a:ea typeface="黑体" panose="02010609060101010101" pitchFamily="49" charset="-122"/>
              </a:rPr>
              <a:t>凡口铅锌矿塌陷回填治理</a:t>
            </a:r>
          </a:p>
        </p:txBody>
      </p:sp>
      <p:sp>
        <p:nvSpPr>
          <p:cNvPr id="25" name="Rectangle 6"/>
          <p:cNvSpPr>
            <a:spLocks noChangeArrowheads="1"/>
          </p:cNvSpPr>
          <p:nvPr/>
        </p:nvSpPr>
        <p:spPr bwMode="auto">
          <a:xfrm>
            <a:off x="9578084" y="5759980"/>
            <a:ext cx="2159000" cy="307975"/>
          </a:xfrm>
          <a:prstGeom prst="rect">
            <a:avLst/>
          </a:prstGeom>
          <a:solidFill>
            <a:srgbClr val="FFFF00"/>
          </a:solidFill>
          <a:ln w="25400">
            <a:solidFill>
              <a:srgbClr val="FF0000"/>
            </a:solidFill>
            <a:miter lim="800000"/>
          </a:ln>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9966"/>
              </a:buClr>
              <a:buFont typeface="Wingdings" panose="05000000000000000000" pitchFamily="2" charset="2"/>
              <a:buNone/>
            </a:pPr>
            <a:r>
              <a:rPr lang="zh-CN" altLang="en-US" sz="1400" dirty="0">
                <a:solidFill>
                  <a:srgbClr val="000000"/>
                </a:solidFill>
                <a:latin typeface="Tahoma" panose="020B0604030504040204" pitchFamily="34" charset="0"/>
                <a:ea typeface="黑体" panose="02010609060101010101" pitchFamily="49" charset="-122"/>
              </a:rPr>
              <a:t>凡口铅锌矿塌陷回填治理</a:t>
            </a:r>
          </a:p>
        </p:txBody>
      </p:sp>
      <p:sp>
        <p:nvSpPr>
          <p:cNvPr id="14" name="Rectangle 17"/>
          <p:cNvSpPr>
            <a:spLocks noChangeArrowheads="1"/>
          </p:cNvSpPr>
          <p:nvPr/>
        </p:nvSpPr>
        <p:spPr bwMode="auto">
          <a:xfrm>
            <a:off x="595274" y="449247"/>
            <a:ext cx="8331200" cy="765175"/>
          </a:xfrm>
          <a:prstGeom prst="rect">
            <a:avLst/>
          </a:prstGeom>
          <a:noFill/>
          <a:ln w="9525">
            <a:noFill/>
            <a:miter lim="800000"/>
          </a:ln>
        </p:spPr>
        <p:txBody>
          <a:bodyPr/>
          <a:lstStyle/>
          <a:p>
            <a:r>
              <a:rPr lang="en-US" altLang="zh-CN" sz="2800" b="1" dirty="0" smtClean="0">
                <a:latin typeface="微软雅黑" pitchFamily="34" charset="-122"/>
                <a:ea typeface="微软雅黑" pitchFamily="34" charset="-122"/>
              </a:rPr>
              <a:t>3.3 </a:t>
            </a:r>
            <a:r>
              <a:rPr lang="zh-CN" altLang="en-US" sz="2800" b="1" dirty="0" smtClean="0">
                <a:latin typeface="微软雅黑" pitchFamily="34" charset="-122"/>
                <a:ea typeface="微软雅黑" pitchFamily="34" charset="-122"/>
              </a:rPr>
              <a:t>地面塌陷防治技术</a:t>
            </a:r>
            <a:endParaRPr lang="zh-CN" altLang="en-US" sz="28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示 6"/>
          <p:cNvPicPr>
            <a:picLocks noChangeArrowheads="1"/>
          </p:cNvPicPr>
          <p:nvPr/>
        </p:nvPicPr>
        <p:blipFill rotWithShape="1">
          <a:blip r:embed="rId2">
            <a:extLst>
              <a:ext uri="{28A0092B-C50C-407E-A947-70E740481C1C}">
                <a14:useLocalDpi xmlns="" xmlns:a14="http://schemas.microsoft.com/office/drawing/2010/main" val="0"/>
              </a:ext>
            </a:extLst>
          </a:blip>
          <a:srcRect r="26385" b="28853"/>
          <a:stretch>
            <a:fillRect/>
          </a:stretch>
        </p:blipFill>
        <p:spPr bwMode="auto">
          <a:xfrm>
            <a:off x="829499" y="1021424"/>
            <a:ext cx="4439618" cy="433822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 name="图示 3"/>
          <p:cNvGraphicFramePr/>
          <p:nvPr/>
        </p:nvGraphicFramePr>
        <p:xfrm>
          <a:off x="4992418" y="1513306"/>
          <a:ext cx="6389994" cy="38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3"/>
          <p:cNvPicPr>
            <a:picLocks noChangeAspect="1" noChangeArrowheads="1"/>
          </p:cNvPicPr>
          <p:nvPr/>
        </p:nvPicPr>
        <p:blipFill>
          <a:blip r:embed="rId2"/>
          <a:srcRect/>
          <a:stretch>
            <a:fillRect/>
          </a:stretch>
        </p:blipFill>
        <p:spPr bwMode="auto">
          <a:xfrm>
            <a:off x="7524760" y="4539422"/>
            <a:ext cx="4143404" cy="2175726"/>
          </a:xfrm>
          <a:prstGeom prst="rect">
            <a:avLst/>
          </a:prstGeom>
          <a:noFill/>
          <a:ln w="9525">
            <a:noFill/>
            <a:miter lim="800000"/>
            <a:headEnd/>
            <a:tailEnd/>
          </a:ln>
          <a:effectLst/>
        </p:spPr>
      </p:pic>
      <p:pic>
        <p:nvPicPr>
          <p:cNvPr id="12" name="Picture 6" descr="C:\Users\Administrator\Desktop\ed6a4a8d1fb14805ac9cf856ea44c2a7.jpeg"/>
          <p:cNvPicPr>
            <a:picLocks noChangeAspect="1" noChangeArrowheads="1"/>
          </p:cNvPicPr>
          <p:nvPr/>
        </p:nvPicPr>
        <p:blipFill>
          <a:blip r:embed="rId3"/>
          <a:srcRect/>
          <a:stretch>
            <a:fillRect/>
          </a:stretch>
        </p:blipFill>
        <p:spPr bwMode="auto">
          <a:xfrm>
            <a:off x="7524760" y="2467720"/>
            <a:ext cx="4176183" cy="2017714"/>
          </a:xfrm>
          <a:prstGeom prst="rect">
            <a:avLst/>
          </a:prstGeom>
          <a:noFill/>
          <a:ln w="9525">
            <a:noFill/>
            <a:miter lim="800000"/>
            <a:headEnd/>
            <a:tailEnd/>
          </a:ln>
        </p:spPr>
      </p:pic>
      <p:sp>
        <p:nvSpPr>
          <p:cNvPr id="18434" name="Rectangle 17"/>
          <p:cNvSpPr>
            <a:spLocks noChangeArrowheads="1"/>
          </p:cNvSpPr>
          <p:nvPr/>
        </p:nvSpPr>
        <p:spPr bwMode="auto">
          <a:xfrm>
            <a:off x="309522" y="377809"/>
            <a:ext cx="8331200" cy="765175"/>
          </a:xfrm>
          <a:prstGeom prst="rect">
            <a:avLst/>
          </a:prstGeom>
          <a:noFill/>
          <a:ln w="9525">
            <a:noFill/>
            <a:miter lim="800000"/>
          </a:ln>
        </p:spPr>
        <p:txBody>
          <a:bodyPr/>
          <a:lstStyle/>
          <a:p>
            <a:r>
              <a:rPr lang="en-US" altLang="zh-CN" sz="3200" b="1" dirty="0" smtClean="0">
                <a:latin typeface="微软雅黑" panose="020B0503020204020204" pitchFamily="34" charset="-122"/>
                <a:ea typeface="微软雅黑" panose="020B0503020204020204" pitchFamily="34" charset="-122"/>
              </a:rPr>
              <a:t>1. </a:t>
            </a:r>
            <a:r>
              <a:rPr lang="zh-CN" altLang="en-US" sz="3200" b="1" dirty="0" smtClean="0">
                <a:latin typeface="微软雅黑" panose="020B0503020204020204" pitchFamily="34" charset="-122"/>
                <a:ea typeface="微软雅黑" panose="020B0503020204020204" pitchFamily="34" charset="-122"/>
              </a:rPr>
              <a:t>非煤矿</a:t>
            </a:r>
            <a:r>
              <a:rPr lang="zh-CN" altLang="en-US" sz="3200" b="1" dirty="0">
                <a:latin typeface="微软雅黑" panose="020B0503020204020204" pitchFamily="34" charset="-122"/>
                <a:ea typeface="微软雅黑" panose="020B0503020204020204" pitchFamily="34" charset="-122"/>
              </a:rPr>
              <a:t>山水害概况 </a:t>
            </a:r>
          </a:p>
        </p:txBody>
      </p:sp>
      <p:sp>
        <p:nvSpPr>
          <p:cNvPr id="18435" name="矩形 6"/>
          <p:cNvSpPr>
            <a:spLocks noChangeArrowheads="1"/>
          </p:cNvSpPr>
          <p:nvPr/>
        </p:nvSpPr>
        <p:spPr bwMode="auto">
          <a:xfrm>
            <a:off x="666712" y="1341200"/>
            <a:ext cx="6643734" cy="5068054"/>
          </a:xfrm>
          <a:prstGeom prst="rect">
            <a:avLst/>
          </a:prstGeom>
          <a:noFill/>
          <a:ln w="9525">
            <a:noFill/>
            <a:miter lim="800000"/>
          </a:ln>
        </p:spPr>
        <p:txBody>
          <a:bodyPr wrap="square">
            <a:spAutoFit/>
          </a:bodyPr>
          <a:lstStyle/>
          <a:p>
            <a:pPr marL="285750" indent="-285750">
              <a:lnSpc>
                <a:spcPct val="150000"/>
              </a:lnSpc>
              <a:spcBef>
                <a:spcPts val="1200"/>
              </a:spcBef>
              <a:buClr>
                <a:schemeClr val="accent2"/>
              </a:buClr>
              <a:buFont typeface="Wingdings" panose="05000000000000000000" pitchFamily="2" charset="2"/>
              <a:buChar char="n"/>
            </a:pPr>
            <a:r>
              <a:rPr lang="zh-CN" altLang="en-US"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矿山水害</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是与瓦斯、顶板冒落等并列的矿山建设与生产过程中的主要安全灾害之一。</a:t>
            </a:r>
            <a:endPar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endParaRPr>
          </a:p>
          <a:p>
            <a:pPr marL="285750" indent="-285750">
              <a:lnSpc>
                <a:spcPct val="150000"/>
              </a:lnSpc>
              <a:spcBef>
                <a:spcPts val="2400"/>
              </a:spcBef>
              <a:buClr>
                <a:schemeClr val="accent2"/>
              </a:buClr>
              <a:buFont typeface="Wingdings" panose="05000000000000000000" pitchFamily="2" charset="2"/>
              <a:buChar char="n"/>
            </a:pPr>
            <a:r>
              <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2017</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年统计</a:t>
            </a:r>
            <a:r>
              <a:rPr lang="zh-CN"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全国非煤矿山较大事故按十类事故类型统计，</a:t>
            </a:r>
            <a:r>
              <a:rPr lang="zh-CN" altLang="zh-CN"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透水事故占安全事故总数的</a:t>
            </a:r>
            <a:r>
              <a:rPr lang="en-US" altLang="zh-CN"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20%</a:t>
            </a:r>
            <a:r>
              <a:rPr lang="zh-CN" altLang="zh-CN"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，死亡人数占</a:t>
            </a:r>
            <a:r>
              <a:rPr lang="en-US" altLang="zh-CN"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19%</a:t>
            </a:r>
            <a:r>
              <a:rPr lang="zh-CN" altLang="zh-CN"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，均据第二位</a:t>
            </a:r>
            <a:r>
              <a:rPr lang="zh-CN" altLang="en-US"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marL="285750" indent="-285750">
              <a:lnSpc>
                <a:spcPct val="150000"/>
              </a:lnSpc>
              <a:spcBef>
                <a:spcPts val="2000"/>
              </a:spcBef>
              <a:buClr>
                <a:schemeClr val="accent2"/>
              </a:buClr>
              <a:buFont typeface="Wingdings" panose="05000000000000000000" pitchFamily="2" charset="2"/>
              <a:buChar char="n"/>
            </a:pP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近年来，随着矿产资源开发强度加大，非煤</a:t>
            </a:r>
            <a:r>
              <a:rPr lang="zh-CN" altLang="en-US"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矿井突水事故仍有发生</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marL="285750" indent="-285750">
              <a:lnSpc>
                <a:spcPct val="150000"/>
              </a:lnSpc>
              <a:spcBef>
                <a:spcPts val="2000"/>
              </a:spcBef>
              <a:buClr>
                <a:schemeClr val="accent2"/>
              </a:buClr>
              <a:buFont typeface="Wingdings" panose="05000000000000000000" pitchFamily="2" charset="2"/>
              <a:buChar char="n"/>
            </a:pP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近</a:t>
            </a:r>
            <a:r>
              <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5</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年先后发生了</a:t>
            </a:r>
            <a:r>
              <a:rPr lang="zh-CN" altLang="en-US"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黑龙江翠宏山铁矿</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河道透水事故（</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2019</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年</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5</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月</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17</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日，</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7</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人失踪），</a:t>
            </a:r>
            <a:r>
              <a:rPr lang="zh-CN" altLang="en-US"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山西大红才铁矿</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斜井突水事故（</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2021</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年</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6</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月</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10</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日，</a:t>
            </a:r>
            <a:r>
              <a:rPr lang="en-US"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13</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人遇难）</a:t>
            </a:r>
            <a:r>
              <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a:t>
            </a:r>
            <a:r>
              <a:rPr lang="zh-CN" altLang="en-US"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河北唐山桃树峪铁矿透水事故</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a:t>
            </a:r>
            <a:r>
              <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2022</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年</a:t>
            </a:r>
            <a:r>
              <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9</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月，</a:t>
            </a:r>
            <a:r>
              <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14</a:t>
            </a:r>
            <a:r>
              <a:rPr lang="zh-CN" altLang="en-US" dirty="0" smtClean="0">
                <a:solidFill>
                  <a:srgbClr val="000000"/>
                </a:solidFill>
                <a:latin typeface="黑体" panose="02010609060101010101" pitchFamily="49" charset="-122"/>
                <a:ea typeface="黑体" panose="02010609060101010101" pitchFamily="49" charset="-122"/>
                <a:sym typeface="黑体" panose="02010609060101010101" pitchFamily="49" charset="-122"/>
              </a:rPr>
              <a:t>人遇难）。</a:t>
            </a:r>
            <a:endParaRPr lang="en-US" altLang="zh-CN" dirty="0" smtClean="0">
              <a:solidFill>
                <a:srgbClr val="000000"/>
              </a:solidFill>
              <a:latin typeface="黑体" panose="02010609060101010101" pitchFamily="49" charset="-122"/>
              <a:ea typeface="黑体" panose="02010609060101010101" pitchFamily="49" charset="-122"/>
              <a:sym typeface="黑体" panose="02010609060101010101" pitchFamily="49" charset="-122"/>
            </a:endParaRPr>
          </a:p>
        </p:txBody>
      </p:sp>
      <p:sp>
        <p:nvSpPr>
          <p:cNvPr id="9" name="Rectangle 7"/>
          <p:cNvSpPr>
            <a:spLocks noChangeArrowheads="1"/>
          </p:cNvSpPr>
          <p:nvPr/>
        </p:nvSpPr>
        <p:spPr bwMode="auto">
          <a:xfrm>
            <a:off x="8310578" y="6396330"/>
            <a:ext cx="2786082" cy="286232"/>
          </a:xfrm>
          <a:prstGeom prst="rect">
            <a:avLst/>
          </a:prstGeom>
          <a:solidFill>
            <a:srgbClr val="6699FF"/>
          </a:solidFill>
          <a:ln w="9525">
            <a:noFill/>
            <a:miter lim="800000"/>
          </a:ln>
        </p:spPr>
        <p:txBody>
          <a:bodyPr wrap="square">
            <a:spAutoFit/>
          </a:bodyPr>
          <a:lstStyle/>
          <a:p>
            <a:pPr algn="ctr">
              <a:lnSpc>
                <a:spcPct val="90000"/>
              </a:lnSpc>
              <a:spcBef>
                <a:spcPct val="20000"/>
              </a:spcBef>
            </a:pPr>
            <a:r>
              <a:rPr lang="en-US" altLang="zh-CN" sz="1400" b="1" dirty="0" smtClean="0">
                <a:solidFill>
                  <a:srgbClr val="FFFFFF"/>
                </a:solidFill>
                <a:latin typeface="微软雅黑" panose="020B0503020204020204" pitchFamily="34" charset="-122"/>
                <a:ea typeface="微软雅黑" panose="020B0503020204020204" pitchFamily="34" charset="-122"/>
              </a:rPr>
              <a:t>2021</a:t>
            </a:r>
            <a:r>
              <a:rPr lang="zh-CN" altLang="en-US" sz="1400" b="1" dirty="0" smtClean="0">
                <a:solidFill>
                  <a:srgbClr val="FFFFFF"/>
                </a:solidFill>
                <a:latin typeface="微软雅黑" panose="020B0503020204020204" pitchFamily="34" charset="-122"/>
                <a:ea typeface="微软雅黑" panose="020B0503020204020204" pitchFamily="34" charset="-122"/>
              </a:rPr>
              <a:t>年大红才铁矿突水事故现场</a:t>
            </a:r>
            <a:endParaRPr lang="en-US" altLang="zh-CN" sz="1400" b="1" dirty="0" smtClean="0">
              <a:solidFill>
                <a:srgbClr val="FFFFFF"/>
              </a:solidFill>
              <a:latin typeface="微软雅黑" panose="020B0503020204020204" pitchFamily="34" charset="-122"/>
              <a:ea typeface="微软雅黑" panose="020B0503020204020204" pitchFamily="34" charset="-122"/>
            </a:endParaRPr>
          </a:p>
        </p:txBody>
      </p:sp>
      <p:sp>
        <p:nvSpPr>
          <p:cNvPr id="13" name="Rectangle 7"/>
          <p:cNvSpPr>
            <a:spLocks noChangeArrowheads="1"/>
          </p:cNvSpPr>
          <p:nvPr/>
        </p:nvSpPr>
        <p:spPr bwMode="auto">
          <a:xfrm>
            <a:off x="8096264" y="4182232"/>
            <a:ext cx="3214710" cy="286232"/>
          </a:xfrm>
          <a:prstGeom prst="rect">
            <a:avLst/>
          </a:prstGeom>
          <a:solidFill>
            <a:srgbClr val="6699FF"/>
          </a:solidFill>
          <a:ln w="9525">
            <a:noFill/>
            <a:miter lim="800000"/>
          </a:ln>
        </p:spPr>
        <p:txBody>
          <a:bodyPr wrap="square">
            <a:spAutoFit/>
          </a:bodyPr>
          <a:lstStyle/>
          <a:p>
            <a:pPr algn="ctr">
              <a:lnSpc>
                <a:spcPct val="90000"/>
              </a:lnSpc>
              <a:spcBef>
                <a:spcPct val="20000"/>
              </a:spcBef>
            </a:pPr>
            <a:r>
              <a:rPr lang="en-US" altLang="zh-CN" sz="1400" b="1" dirty="0" smtClean="0">
                <a:solidFill>
                  <a:srgbClr val="FFFFFF"/>
                </a:solidFill>
                <a:latin typeface="微软雅黑" panose="020B0503020204020204" pitchFamily="34" charset="-122"/>
                <a:ea typeface="微软雅黑" panose="020B0503020204020204" pitchFamily="34" charset="-122"/>
              </a:rPr>
              <a:t>2019</a:t>
            </a:r>
            <a:r>
              <a:rPr lang="zh-CN" altLang="en-US" sz="1400" b="1" dirty="0" smtClean="0">
                <a:solidFill>
                  <a:srgbClr val="FFFFFF"/>
                </a:solidFill>
                <a:latin typeface="微软雅黑" panose="020B0503020204020204" pitchFamily="34" charset="-122"/>
                <a:ea typeface="微软雅黑" panose="020B0503020204020204" pitchFamily="34" charset="-122"/>
              </a:rPr>
              <a:t>年翠宏山铁矿</a:t>
            </a:r>
            <a:r>
              <a:rPr lang="zh-CN" altLang="en-US" sz="1400" b="1" dirty="0">
                <a:solidFill>
                  <a:srgbClr val="FFFFFF"/>
                </a:solidFill>
                <a:latin typeface="微软雅黑" panose="020B0503020204020204" pitchFamily="34" charset="-122"/>
                <a:ea typeface="微软雅黑" panose="020B0503020204020204" pitchFamily="34" charset="-122"/>
              </a:rPr>
              <a:t>河道塌陷治理现场</a:t>
            </a:r>
          </a:p>
        </p:txBody>
      </p:sp>
      <p:pic>
        <p:nvPicPr>
          <p:cNvPr id="15" name="Picture 5" descr="C:\Users\Administrator\Desktop\Img249122097.jpg"/>
          <p:cNvPicPr>
            <a:picLocks noChangeAspect="1" noChangeArrowheads="1"/>
          </p:cNvPicPr>
          <p:nvPr/>
        </p:nvPicPr>
        <p:blipFill>
          <a:blip r:embed="rId4"/>
          <a:srcRect b="19354"/>
          <a:stretch>
            <a:fillRect/>
          </a:stretch>
        </p:blipFill>
        <p:spPr bwMode="auto">
          <a:xfrm>
            <a:off x="7524760" y="285728"/>
            <a:ext cx="4143404" cy="2057400"/>
          </a:xfrm>
          <a:prstGeom prst="rect">
            <a:avLst/>
          </a:prstGeom>
          <a:noFill/>
          <a:ln w="9525">
            <a:noFill/>
            <a:miter lim="800000"/>
            <a:headEnd/>
            <a:tailEnd/>
          </a:ln>
        </p:spPr>
      </p:pic>
      <p:sp>
        <p:nvSpPr>
          <p:cNvPr id="16" name="Rectangle 7"/>
          <p:cNvSpPr>
            <a:spLocks noChangeArrowheads="1"/>
          </p:cNvSpPr>
          <p:nvPr/>
        </p:nvSpPr>
        <p:spPr bwMode="auto">
          <a:xfrm>
            <a:off x="8167702" y="2071198"/>
            <a:ext cx="2857520" cy="286232"/>
          </a:xfrm>
          <a:prstGeom prst="rect">
            <a:avLst/>
          </a:prstGeom>
          <a:solidFill>
            <a:srgbClr val="6699FF"/>
          </a:solidFill>
          <a:ln w="9525">
            <a:noFill/>
            <a:miter lim="800000"/>
          </a:ln>
        </p:spPr>
        <p:txBody>
          <a:bodyPr wrap="square">
            <a:spAutoFit/>
          </a:bodyPr>
          <a:lstStyle/>
          <a:p>
            <a:pPr algn="ctr">
              <a:lnSpc>
                <a:spcPct val="90000"/>
              </a:lnSpc>
              <a:spcBef>
                <a:spcPct val="20000"/>
              </a:spcBef>
            </a:pPr>
            <a:r>
              <a:rPr lang="en-US" altLang="zh-CN" sz="1400" b="1" dirty="0" smtClean="0">
                <a:solidFill>
                  <a:srgbClr val="FFFFFF"/>
                </a:solidFill>
                <a:latin typeface="微软雅黑" panose="020B0503020204020204" pitchFamily="34" charset="-122"/>
                <a:ea typeface="微软雅黑" panose="020B0503020204020204" pitchFamily="34" charset="-122"/>
              </a:rPr>
              <a:t>2007</a:t>
            </a:r>
            <a:r>
              <a:rPr lang="zh-CN" altLang="en-US" sz="1400" b="1" dirty="0" smtClean="0">
                <a:solidFill>
                  <a:srgbClr val="FFFFFF"/>
                </a:solidFill>
                <a:latin typeface="微软雅黑" panose="020B0503020204020204" pitchFamily="34" charset="-122"/>
                <a:ea typeface="微软雅黑" panose="020B0503020204020204" pitchFamily="34" charset="-122"/>
              </a:rPr>
              <a:t>年湖北大志山铜矿救援现场</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4.1 </a:t>
            </a:r>
            <a:r>
              <a:rPr lang="zh-CN" altLang="en-US" sz="3200" b="1" dirty="0" smtClean="0">
                <a:latin typeface="微软雅黑" panose="020B0503020204020204" pitchFamily="34" charset="-122"/>
                <a:ea typeface="微软雅黑" panose="020B0503020204020204" pitchFamily="34" charset="-122"/>
              </a:rPr>
              <a:t>新安全形势下非煤矿山水害的特点及原因</a:t>
            </a:r>
            <a:endParaRPr lang="zh-CN" altLang="en-US" sz="3200" b="1" dirty="0">
              <a:latin typeface="微软雅黑" panose="020B0503020204020204" pitchFamily="34" charset="-122"/>
              <a:ea typeface="微软雅黑" panose="020B0503020204020204" pitchFamily="34" charset="-122"/>
            </a:endParaRPr>
          </a:p>
        </p:txBody>
      </p:sp>
      <p:grpSp>
        <p:nvGrpSpPr>
          <p:cNvPr id="2" name="组合 44"/>
          <p:cNvGrpSpPr/>
          <p:nvPr/>
        </p:nvGrpSpPr>
        <p:grpSpPr>
          <a:xfrm>
            <a:off x="952464" y="1500388"/>
            <a:ext cx="10287072" cy="2142926"/>
            <a:chOff x="3144" y="4642"/>
            <a:chExt cx="6240" cy="4394"/>
          </a:xfrm>
        </p:grpSpPr>
        <p:sp>
          <p:nvSpPr>
            <p:cNvPr id="46" name="文本框 5"/>
            <p:cNvSpPr txBox="1">
              <a:spLocks noChangeArrowheads="1"/>
            </p:cNvSpPr>
            <p:nvPr>
              <p:custDataLst>
                <p:tags r:id="rId3"/>
              </p:custDataLst>
            </p:nvPr>
          </p:nvSpPr>
          <p:spPr bwMode="auto">
            <a:xfrm>
              <a:off x="3144" y="5081"/>
              <a:ext cx="6240" cy="3297"/>
            </a:xfrm>
            <a:prstGeom prst="rect">
              <a:avLst/>
            </a:prstGeom>
            <a:noFill/>
            <a:ln w="9525">
              <a:noFill/>
              <a:miter lim="800000"/>
            </a:ln>
          </p:spPr>
          <p:txBody>
            <a:bodyPr>
              <a:noAutofit/>
            </a:bodyPr>
            <a:lstStyle/>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sym typeface="黑体" panose="02010609060101010101" pitchFamily="49" charset="-122"/>
                </a:rPr>
                <a:t>近年来非煤矿山水害事故数量及死亡人数总体呈下降趋势，但近期又有抬头的趋势；</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rPr>
                <a:t>矿山突水与矿山防治水管理密切相关，引发事故直接原因为未按设计要求进行施工；</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rPr>
                <a:t>受铁矿石价格影响，开采强度加大，近年三起金属矿山透水事故均为铁矿；</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rPr>
                <a:t>小型矿山水害风险更大，诱发突水概率明显更高。</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endParaRPr lang="en-US" altLang="zh-CN" dirty="0" smtClean="0">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endParaRPr lang="zh-CN" altLang="en-US" dirty="0">
                <a:solidFill>
                  <a:schemeClr val="tx1"/>
                </a:solidFill>
                <a:latin typeface="黑体" panose="02010609060101010101" pitchFamily="49" charset="-122"/>
                <a:ea typeface="黑体" panose="02010609060101010101" pitchFamily="49" charset="-122"/>
              </a:endParaRPr>
            </a:p>
          </p:txBody>
        </p:sp>
        <p:sp>
          <p:nvSpPr>
            <p:cNvPr id="47" name="圆角矩形 46"/>
            <p:cNvSpPr/>
            <p:nvPr>
              <p:custDataLst>
                <p:tags r:id="rId4"/>
              </p:custDataLst>
            </p:nvPr>
          </p:nvSpPr>
          <p:spPr>
            <a:xfrm>
              <a:off x="3145" y="4642"/>
              <a:ext cx="5898" cy="4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a:solidFill>
                    <a:srgbClr val="0000CC"/>
                  </a:solidFill>
                </a:ln>
                <a:solidFill>
                  <a:srgbClr val="FFFFFF"/>
                </a:solidFill>
              </a:endParaRPr>
            </a:p>
          </p:txBody>
        </p:sp>
      </p:grpSp>
      <p:sp>
        <p:nvSpPr>
          <p:cNvPr id="29" name="AutoShape 7"/>
          <p:cNvSpPr>
            <a:spLocks noChangeArrowheads="1"/>
          </p:cNvSpPr>
          <p:nvPr/>
        </p:nvSpPr>
        <p:spPr bwMode="gray">
          <a:xfrm>
            <a:off x="4452926" y="1286074"/>
            <a:ext cx="2643205" cy="469467"/>
          </a:xfrm>
          <a:prstGeom prst="roundRect">
            <a:avLst>
              <a:gd name="adj" fmla="val 50000"/>
            </a:avLst>
          </a:prstGeom>
          <a:solidFill>
            <a:schemeClr val="accent3">
              <a:lumMod val="60000"/>
              <a:lumOff val="40000"/>
            </a:schemeClr>
          </a:solidFill>
          <a:ln w="9525">
            <a:noFill/>
            <a:round/>
          </a:ln>
          <a:effectLst>
            <a:outerShdw dist="28398" dir="3806097" algn="ctr" rotWithShape="0">
              <a:schemeClr val="bg2"/>
            </a:outerShdw>
          </a:effectLst>
        </p:spPr>
        <p:txBody>
          <a:bodyPr wrap="none" anchor="ctr"/>
          <a:lstStyle/>
          <a:p>
            <a:pPr algn="ctr" eaLnBrk="1" fontAlgn="auto" hangingPunct="1">
              <a:spcBef>
                <a:spcPts val="0"/>
              </a:spcBef>
              <a:spcAft>
                <a:spcPts val="0"/>
              </a:spcAft>
              <a:defRPr/>
            </a:pPr>
            <a:r>
              <a:rPr lang="zh-CN" altLang="en-US" sz="2000" b="1" dirty="0" smtClean="0">
                <a:solidFill>
                  <a:srgbClr val="FF0000"/>
                </a:solidFill>
                <a:latin typeface="黑体" panose="02010609060101010101" pitchFamily="49" charset="-122"/>
                <a:ea typeface="黑体" panose="02010609060101010101" pitchFamily="49" charset="-122"/>
              </a:rPr>
              <a:t>水害特点</a:t>
            </a:r>
            <a:endParaRPr lang="zh-CN" altLang="en-US" sz="2000" b="1" dirty="0">
              <a:solidFill>
                <a:srgbClr val="FF0000"/>
              </a:solidFill>
              <a:latin typeface="黑体" panose="02010609060101010101" pitchFamily="49" charset="-122"/>
              <a:ea typeface="黑体" panose="02010609060101010101" pitchFamily="49" charset="-122"/>
            </a:endParaRPr>
          </a:p>
        </p:txBody>
      </p:sp>
      <p:grpSp>
        <p:nvGrpSpPr>
          <p:cNvPr id="3" name="组合 44"/>
          <p:cNvGrpSpPr/>
          <p:nvPr/>
        </p:nvGrpSpPr>
        <p:grpSpPr>
          <a:xfrm>
            <a:off x="952464" y="4072156"/>
            <a:ext cx="10287072" cy="2500116"/>
            <a:chOff x="3144" y="4642"/>
            <a:chExt cx="6240" cy="4394"/>
          </a:xfrm>
        </p:grpSpPr>
        <p:sp>
          <p:nvSpPr>
            <p:cNvPr id="31" name="文本框 5"/>
            <p:cNvSpPr txBox="1">
              <a:spLocks noChangeArrowheads="1"/>
            </p:cNvSpPr>
            <p:nvPr>
              <p:custDataLst>
                <p:tags r:id="rId1"/>
              </p:custDataLst>
            </p:nvPr>
          </p:nvSpPr>
          <p:spPr bwMode="auto">
            <a:xfrm>
              <a:off x="3144" y="5081"/>
              <a:ext cx="6240" cy="3297"/>
            </a:xfrm>
            <a:prstGeom prst="rect">
              <a:avLst/>
            </a:prstGeom>
            <a:noFill/>
            <a:ln w="9525">
              <a:noFill/>
              <a:miter lim="800000"/>
            </a:ln>
          </p:spPr>
          <p:txBody>
            <a:bodyPr>
              <a:noAutofit/>
            </a:bodyPr>
            <a:lstStyle/>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sym typeface="黑体" panose="02010609060101010101" pitchFamily="49" charset="-122"/>
                </a:rPr>
                <a:t>个别矿山水文条件研究程度低，不满足隐蔽致灾因素识别要求；</a:t>
              </a:r>
              <a:endParaRPr lang="en-US" altLang="zh-CN" b="1" dirty="0" smtClean="0">
                <a:solidFill>
                  <a:srgbClr val="000099"/>
                </a:solidFill>
                <a:latin typeface="华文新魏" panose="02010800040101010101" pitchFamily="2" charset="-122"/>
                <a:ea typeface="华文新魏" panose="02010800040101010101" pitchFamily="2" charset="-122"/>
                <a:sym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sym typeface="黑体" panose="02010609060101010101" pitchFamily="49" charset="-122"/>
                </a:rPr>
                <a:t>防治水技术手段不能满足现有的生产条件；</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rPr>
                <a:t>地下水害隐蔽致灾因素精细勘探技术与装备不足；</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rPr>
                <a:t>对可能引发的透水事故预防措施不到位；</a:t>
              </a:r>
              <a:endParaRPr lang="en-US" altLang="zh-CN" b="1" dirty="0" smtClean="0">
                <a:solidFill>
                  <a:srgbClr val="000099"/>
                </a:solidFill>
                <a:latin typeface="华文新魏" panose="02010800040101010101" pitchFamily="2" charset="-122"/>
                <a:ea typeface="华文新魏" panose="02010800040101010101" pitchFamily="2" charset="-122"/>
              </a:endParaRPr>
            </a:p>
            <a:p>
              <a:pPr marL="342900" indent="-342900">
                <a:lnSpc>
                  <a:spcPct val="150000"/>
                </a:lnSpc>
                <a:buClr>
                  <a:srgbClr val="C00000"/>
                </a:buClr>
                <a:buSzPct val="80000"/>
                <a:buFont typeface="Wingdings" panose="05000000000000000000" pitchFamily="2" charset="2"/>
                <a:buChar char="p"/>
              </a:pPr>
              <a:r>
                <a:rPr lang="zh-CN" altLang="en-US" b="1" dirty="0" smtClean="0">
                  <a:solidFill>
                    <a:srgbClr val="000099"/>
                  </a:solidFill>
                  <a:latin typeface="华文新魏" panose="02010800040101010101" pitchFamily="2" charset="-122"/>
                  <a:ea typeface="华文新魏" panose="02010800040101010101" pitchFamily="2" charset="-122"/>
                </a:rPr>
                <a:t>规范执行不到位，缺乏专门的防治水队伍和规范化的地下水害监管体系。</a:t>
              </a:r>
              <a:endParaRPr lang="en-US" altLang="zh-CN" dirty="0" smtClean="0">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endParaRPr lang="en-US" altLang="zh-CN" dirty="0" smtClean="0">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endParaRPr lang="zh-CN" altLang="en-US" dirty="0">
                <a:solidFill>
                  <a:schemeClr val="tx1"/>
                </a:solidFill>
                <a:latin typeface="黑体" panose="02010609060101010101" pitchFamily="49" charset="-122"/>
                <a:ea typeface="黑体" panose="02010609060101010101" pitchFamily="49" charset="-122"/>
              </a:endParaRPr>
            </a:p>
          </p:txBody>
        </p:sp>
        <p:sp>
          <p:nvSpPr>
            <p:cNvPr id="32" name="圆角矩形 31"/>
            <p:cNvSpPr/>
            <p:nvPr>
              <p:custDataLst>
                <p:tags r:id="rId2"/>
              </p:custDataLst>
            </p:nvPr>
          </p:nvSpPr>
          <p:spPr>
            <a:xfrm>
              <a:off x="3145" y="4642"/>
              <a:ext cx="5898" cy="4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a:solidFill>
                    <a:srgbClr val="0000CC"/>
                  </a:solidFill>
                </a:ln>
                <a:solidFill>
                  <a:srgbClr val="FFFFFF"/>
                </a:solidFill>
              </a:endParaRPr>
            </a:p>
          </p:txBody>
        </p:sp>
      </p:grpSp>
      <p:sp>
        <p:nvSpPr>
          <p:cNvPr id="33" name="AutoShape 7"/>
          <p:cNvSpPr>
            <a:spLocks noChangeArrowheads="1"/>
          </p:cNvSpPr>
          <p:nvPr/>
        </p:nvSpPr>
        <p:spPr bwMode="gray">
          <a:xfrm>
            <a:off x="4452926" y="3857628"/>
            <a:ext cx="2643205" cy="469467"/>
          </a:xfrm>
          <a:prstGeom prst="roundRect">
            <a:avLst>
              <a:gd name="adj" fmla="val 50000"/>
            </a:avLst>
          </a:prstGeom>
          <a:solidFill>
            <a:schemeClr val="accent3">
              <a:lumMod val="60000"/>
              <a:lumOff val="40000"/>
            </a:schemeClr>
          </a:solidFill>
          <a:ln w="9525">
            <a:noFill/>
            <a:round/>
          </a:ln>
          <a:effectLst>
            <a:outerShdw dist="28398" dir="3806097" algn="ctr" rotWithShape="0">
              <a:schemeClr val="bg2"/>
            </a:outerShdw>
          </a:effectLst>
        </p:spPr>
        <p:txBody>
          <a:bodyPr wrap="none" anchor="ctr"/>
          <a:lstStyle/>
          <a:p>
            <a:pPr algn="ctr" eaLnBrk="1" fontAlgn="auto" hangingPunct="1">
              <a:spcBef>
                <a:spcPts val="0"/>
              </a:spcBef>
              <a:spcAft>
                <a:spcPts val="0"/>
              </a:spcAft>
              <a:defRPr/>
            </a:pPr>
            <a:r>
              <a:rPr lang="zh-CN" altLang="en-US" sz="2000" b="1" dirty="0" smtClean="0">
                <a:solidFill>
                  <a:srgbClr val="FF0000"/>
                </a:solidFill>
                <a:latin typeface="黑体" panose="02010609060101010101" pitchFamily="49" charset="-122"/>
                <a:ea typeface="黑体" panose="02010609060101010101" pitchFamily="49" charset="-122"/>
              </a:rPr>
              <a:t>原因分析</a:t>
            </a:r>
            <a:endParaRPr lang="zh-CN" altLang="en-US" sz="20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31</a:t>
            </a:fld>
            <a:endParaRPr lang="zh-CN" altLang="en-US" dirty="0">
              <a:solidFill>
                <a:prstClr val="black">
                  <a:tint val="75000"/>
                </a:prstClr>
              </a:solidFill>
            </a:endParaRPr>
          </a:p>
        </p:txBody>
      </p:sp>
      <p:sp>
        <p:nvSpPr>
          <p:cNvPr id="4" name="内容占位符 3"/>
          <p:cNvSpPr>
            <a:spLocks noGrp="1"/>
          </p:cNvSpPr>
          <p:nvPr>
            <p:ph idx="1"/>
          </p:nvPr>
        </p:nvSpPr>
        <p:spPr>
          <a:xfrm>
            <a:off x="952464" y="1782113"/>
            <a:ext cx="10444162" cy="3861465"/>
          </a:xfrm>
          <a:ln w="25400">
            <a:solidFill>
              <a:srgbClr val="FF0000"/>
            </a:solidFill>
            <a:prstDash val="dash"/>
          </a:ln>
        </p:spPr>
        <p:txBody>
          <a:bodyPr/>
          <a:lstStyle/>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大深度高精度矿井地球物理探测技术研究（含水构造及采空区）；</a:t>
            </a:r>
            <a:endParaRPr lang="en-US" altLang="zh-CN" kern="100" dirty="0" smtClean="0">
              <a:solidFill>
                <a:srgbClr val="0070C0"/>
              </a:solidFill>
              <a:latin typeface="华文新魏" panose="02010800040101010101" pitchFamily="2" charset="-122"/>
              <a:ea typeface="华文新魏" panose="02010800040101010101" pitchFamily="2" charset="-122"/>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钻</a:t>
            </a:r>
            <a:r>
              <a:rPr lang="en-US" altLang="zh-CN" kern="100" dirty="0" smtClean="0">
                <a:solidFill>
                  <a:srgbClr val="0070C0"/>
                </a:solidFill>
                <a:latin typeface="华文新魏" panose="02010800040101010101" pitchFamily="2" charset="-122"/>
                <a:ea typeface="华文新魏" panose="02010800040101010101" pitchFamily="2" charset="-122"/>
              </a:rPr>
              <a:t>—</a:t>
            </a:r>
            <a:r>
              <a:rPr lang="zh-CN" altLang="en-US" kern="100" dirty="0" smtClean="0">
                <a:solidFill>
                  <a:srgbClr val="0070C0"/>
                </a:solidFill>
                <a:latin typeface="华文新魏" panose="02010800040101010101" pitchFamily="2" charset="-122"/>
                <a:ea typeface="华文新魏" panose="02010800040101010101" pitchFamily="2" charset="-122"/>
              </a:rPr>
              <a:t>探</a:t>
            </a:r>
            <a:r>
              <a:rPr lang="en-US" altLang="zh-CN" kern="100" dirty="0" smtClean="0">
                <a:solidFill>
                  <a:srgbClr val="0070C0"/>
                </a:solidFill>
                <a:latin typeface="华文新魏" panose="02010800040101010101" pitchFamily="2" charset="-122"/>
                <a:ea typeface="华文新魏" panose="02010800040101010101" pitchFamily="2" charset="-122"/>
              </a:rPr>
              <a:t>—</a:t>
            </a:r>
            <a:r>
              <a:rPr lang="zh-CN" altLang="en-US" kern="100" dirty="0" smtClean="0">
                <a:solidFill>
                  <a:srgbClr val="0070C0"/>
                </a:solidFill>
                <a:latin typeface="华文新魏" panose="02010800040101010101" pitchFamily="2" charset="-122"/>
                <a:ea typeface="华文新魏" panose="02010800040101010101" pitchFamily="2" charset="-122"/>
              </a:rPr>
              <a:t>注平行作业关键技术研究；</a:t>
            </a:r>
            <a:endParaRPr lang="en-US" altLang="zh-CN" kern="100" dirty="0" smtClean="0">
              <a:solidFill>
                <a:srgbClr val="0070C0"/>
              </a:solidFill>
              <a:latin typeface="华文新魏" panose="02010800040101010101" pitchFamily="2" charset="-122"/>
              <a:ea typeface="华文新魏" panose="02010800040101010101" pitchFamily="2" charset="-122"/>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矿井水害监测预警技术与装备研究；</a:t>
            </a:r>
            <a:endParaRPr lang="zh-CN" altLang="en-US" kern="100" dirty="0" smtClean="0">
              <a:solidFill>
                <a:srgbClr val="0070C0"/>
              </a:solidFill>
              <a:latin typeface="华文新魏" panose="02010800040101010101" pitchFamily="2" charset="-122"/>
              <a:ea typeface="华文新魏" panose="02010800040101010101" pitchFamily="2" charset="-122"/>
              <a:cs typeface="Times New Roman" panose="02020603050405020304"/>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矿井水害快速治理技术与装备研究；</a:t>
            </a:r>
            <a:endParaRPr lang="zh-CN" altLang="en-US" kern="100" dirty="0" smtClean="0">
              <a:solidFill>
                <a:srgbClr val="0070C0"/>
              </a:solidFill>
              <a:latin typeface="华文新魏" panose="02010800040101010101" pitchFamily="2" charset="-122"/>
              <a:ea typeface="华文新魏" panose="02010800040101010101" pitchFamily="2" charset="-122"/>
              <a:cs typeface="Times New Roman" panose="02020603050405020304"/>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露天坑地下水流场控制及渗漏探测技术研究；</a:t>
            </a:r>
            <a:endParaRPr lang="en-US" altLang="zh-CN" kern="100" dirty="0" smtClean="0">
              <a:solidFill>
                <a:srgbClr val="0070C0"/>
              </a:solidFill>
              <a:latin typeface="华文新魏" panose="02010800040101010101" pitchFamily="2" charset="-122"/>
              <a:ea typeface="华文新魏" panose="02010800040101010101" pitchFamily="2" charset="-122"/>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高压深井强动水注浆材料及注浆工艺研究；</a:t>
            </a:r>
            <a:endParaRPr lang="en-US" altLang="zh-CN" kern="100" dirty="0" smtClean="0">
              <a:solidFill>
                <a:srgbClr val="0070C0"/>
              </a:solidFill>
              <a:latin typeface="华文新魏" panose="02010800040101010101" pitchFamily="2" charset="-122"/>
              <a:ea typeface="华文新魏" panose="02010800040101010101" pitchFamily="2" charset="-122"/>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不同开采强度和开采时期矿坑涌水量高精度数值模拟与仿真；</a:t>
            </a:r>
            <a:endParaRPr lang="en-US" altLang="zh-CN" kern="100" dirty="0" smtClean="0">
              <a:solidFill>
                <a:srgbClr val="0070C0"/>
              </a:solidFill>
              <a:latin typeface="华文新魏" panose="02010800040101010101" pitchFamily="2" charset="-122"/>
              <a:ea typeface="华文新魏" panose="02010800040101010101" pitchFamily="2" charset="-122"/>
            </a:endParaRPr>
          </a:p>
          <a:p>
            <a:pPr>
              <a:buFont typeface="Wingdings" panose="05000000000000000000" pitchFamily="2" charset="2"/>
              <a:buChar char="Ø"/>
            </a:pPr>
            <a:r>
              <a:rPr lang="zh-CN" altLang="en-US" kern="100" dirty="0" smtClean="0">
                <a:solidFill>
                  <a:srgbClr val="0070C0"/>
                </a:solidFill>
                <a:latin typeface="华文新魏" panose="02010800040101010101" pitchFamily="2" charset="-122"/>
                <a:ea typeface="华文新魏" panose="02010800040101010101" pitchFamily="2" charset="-122"/>
              </a:rPr>
              <a:t>井下快速封堵新材料、新技术以及新装备研究。</a:t>
            </a:r>
          </a:p>
          <a:p>
            <a:pPr>
              <a:buFont typeface="Wingdings" panose="05000000000000000000" pitchFamily="2" charset="2"/>
              <a:buChar char="Ø"/>
            </a:pPr>
            <a:endParaRPr lang="zh-CN" altLang="en-US" dirty="0"/>
          </a:p>
        </p:txBody>
      </p:sp>
      <p:sp>
        <p:nvSpPr>
          <p:cNvPr id="5"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4.2 </a:t>
            </a:r>
            <a:r>
              <a:rPr lang="zh-CN" altLang="en-US" sz="3200" b="1" dirty="0" smtClean="0">
                <a:latin typeface="微软雅黑" panose="020B0503020204020204" pitchFamily="34" charset="-122"/>
                <a:ea typeface="微软雅黑" panose="020B0503020204020204" pitchFamily="34" charset="-122"/>
              </a:rPr>
              <a:t>新安全形势下非煤矿山防治水面临的科学问题</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32</a:t>
            </a:fld>
            <a:endParaRPr lang="zh-CN" altLang="en-US" dirty="0">
              <a:solidFill>
                <a:prstClr val="black">
                  <a:tint val="75000"/>
                </a:prstClr>
              </a:solidFill>
            </a:endParaRPr>
          </a:p>
        </p:txBody>
      </p:sp>
      <p:sp>
        <p:nvSpPr>
          <p:cNvPr id="5"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4.3 </a:t>
            </a:r>
            <a:r>
              <a:rPr lang="zh-CN" altLang="en-US" sz="3200" b="1" dirty="0" smtClean="0">
                <a:latin typeface="微软雅黑" panose="020B0503020204020204" pitchFamily="34" charset="-122"/>
                <a:ea typeface="微软雅黑" panose="020B0503020204020204" pitchFamily="34" charset="-122"/>
              </a:rPr>
              <a:t>非煤矿山防治水技术发展趋势</a:t>
            </a:r>
            <a:endParaRPr lang="zh-CN" altLang="en-US" sz="3200" b="1" dirty="0">
              <a:latin typeface="微软雅黑" panose="020B0503020204020204" pitchFamily="34" charset="-122"/>
              <a:ea typeface="微软雅黑" panose="020B0503020204020204" pitchFamily="34" charset="-122"/>
            </a:endParaRPr>
          </a:p>
        </p:txBody>
      </p:sp>
      <p:sp>
        <p:nvSpPr>
          <p:cNvPr id="7" name="内容占位符 2"/>
          <p:cNvSpPr txBox="1"/>
          <p:nvPr/>
        </p:nvSpPr>
        <p:spPr>
          <a:xfrm>
            <a:off x="838200" y="1389097"/>
            <a:ext cx="7562056" cy="576064"/>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2400"/>
              </a:lnSpc>
              <a:buFont typeface="Arial" panose="020B0604020202020204" pitchFamily="34" charset="0"/>
              <a:buChar char="●"/>
            </a:pPr>
            <a:r>
              <a:rPr lang="zh-CN" altLang="en-US" sz="2800" dirty="0" smtClean="0">
                <a:solidFill>
                  <a:schemeClr val="tx1">
                    <a:lumMod val="85000"/>
                    <a:lumOff val="15000"/>
                  </a:schemeClr>
                </a:solidFill>
                <a:latin typeface="华文中宋" panose="02010600040101010101" pitchFamily="2" charset="-122"/>
                <a:ea typeface="华文中宋" panose="02010600040101010101" pitchFamily="2" charset="-122"/>
                <a:sym typeface="+mn-ea"/>
              </a:rPr>
              <a:t>矿山</a:t>
            </a:r>
            <a:r>
              <a:rPr lang="zh-CN" altLang="en-US" sz="2800" dirty="0">
                <a:solidFill>
                  <a:schemeClr val="tx1">
                    <a:lumMod val="85000"/>
                    <a:lumOff val="15000"/>
                  </a:schemeClr>
                </a:solidFill>
                <a:latin typeface="华文中宋" panose="02010600040101010101" pitchFamily="2" charset="-122"/>
                <a:ea typeface="华文中宋" panose="02010600040101010101" pitchFamily="2" charset="-122"/>
                <a:sym typeface="+mn-ea"/>
              </a:rPr>
              <a:t>地下水安全风险特征</a:t>
            </a:r>
            <a:endParaRPr lang="en-US" altLang="zh-CN" sz="2800" dirty="0">
              <a:solidFill>
                <a:schemeClr val="tx1">
                  <a:lumMod val="85000"/>
                  <a:lumOff val="15000"/>
                </a:schemeClr>
              </a:solidFill>
              <a:latin typeface="华文中宋" panose="02010600040101010101" pitchFamily="2" charset="-122"/>
              <a:ea typeface="华文中宋" panose="02010600040101010101" pitchFamily="2" charset="-122"/>
              <a:sym typeface="+mn-ea"/>
            </a:endParaRPr>
          </a:p>
          <a:p>
            <a:pPr marL="0" indent="0" defTabSz="685800">
              <a:lnSpc>
                <a:spcPts val="2400"/>
              </a:lnSpc>
              <a:buNone/>
            </a:pPr>
            <a:endParaRPr lang="en-US" altLang="zh-CN" sz="2800" dirty="0">
              <a:solidFill>
                <a:schemeClr val="tx1">
                  <a:lumMod val="85000"/>
                  <a:lumOff val="15000"/>
                </a:schemeClr>
              </a:solidFill>
              <a:latin typeface="华文中宋" panose="02010600040101010101" pitchFamily="2" charset="-122"/>
              <a:ea typeface="华文中宋" panose="02010600040101010101" pitchFamily="2" charset="-122"/>
              <a:sym typeface="+mn-ea"/>
            </a:endParaRPr>
          </a:p>
        </p:txBody>
      </p:sp>
      <p:sp>
        <p:nvSpPr>
          <p:cNvPr id="8" name="内容占位符 8"/>
          <p:cNvSpPr txBox="1"/>
          <p:nvPr/>
        </p:nvSpPr>
        <p:spPr bwMode="auto">
          <a:xfrm>
            <a:off x="952464" y="2000240"/>
            <a:ext cx="9829092" cy="2306955"/>
          </a:xfrm>
          <a:prstGeom prst="rect">
            <a:avLst/>
          </a:prstGeom>
          <a:solidFill>
            <a:schemeClr val="bg1"/>
          </a:solidFill>
          <a:ln w="9525">
            <a:solidFill>
              <a:schemeClr val="tx1"/>
            </a:solidFill>
            <a:miter lim="800000"/>
          </a:ln>
        </p:spPr>
        <p:txBody>
          <a:bodyPr wrap="square">
            <a:spAutoFit/>
          </a:bodyPr>
          <a:lstStyle/>
          <a:p>
            <a:pPr algn="just" eaLnBrk="1" hangingPunct="1">
              <a:lnSpc>
                <a:spcPct val="150000"/>
              </a:lnSpc>
              <a:spcBef>
                <a:spcPts val="0"/>
              </a:spcBef>
              <a:defRPr/>
            </a:pPr>
            <a:r>
              <a:rPr lang="zh-CN" altLang="en-US" sz="2400" dirty="0">
                <a:solidFill>
                  <a:srgbClr val="FF0000"/>
                </a:solidFill>
                <a:latin typeface="黑体" panose="02010609060101010101" pitchFamily="49" charset="-122"/>
                <a:ea typeface="黑体" panose="02010609060101010101" pitchFamily="49" charset="-122"/>
              </a:rPr>
              <a:t>三重属性：</a:t>
            </a:r>
          </a:p>
          <a:p>
            <a:pPr indent="449580" algn="just" eaLnBrk="1" hangingPunct="1">
              <a:lnSpc>
                <a:spcPct val="150000"/>
              </a:lnSpc>
              <a:spcBef>
                <a:spcPts val="0"/>
              </a:spcBef>
              <a:buFont typeface="Wingdings" panose="05000000000000000000" pitchFamily="2" charset="2"/>
              <a:buChar char="u"/>
              <a:defRPr/>
            </a:pPr>
            <a:r>
              <a:rPr lang="zh-CN" altLang="en-US" sz="2400" dirty="0">
                <a:solidFill>
                  <a:srgbClr val="0000FF"/>
                </a:solidFill>
                <a:latin typeface="黑体" panose="02010609060101010101" pitchFamily="49" charset="-122"/>
                <a:ea typeface="黑体" panose="02010609060101010101" pitchFamily="49" charset="-122"/>
              </a:rPr>
              <a:t>灾害属性</a:t>
            </a:r>
            <a:r>
              <a:rPr lang="en-US" altLang="zh-CN" sz="2400" dirty="0">
                <a:solidFill>
                  <a:srgbClr val="0000FF"/>
                </a:solidFill>
                <a:latin typeface="黑体" panose="02010609060101010101" pitchFamily="49" charset="-122"/>
                <a:ea typeface="黑体" panose="02010609060101010101" pitchFamily="49" charset="-122"/>
              </a:rPr>
              <a:t>——</a:t>
            </a:r>
            <a:r>
              <a:rPr lang="zh-CN" altLang="en-US" sz="2400" dirty="0">
                <a:solidFill>
                  <a:srgbClr val="0000FF"/>
                </a:solidFill>
                <a:latin typeface="黑体" panose="02010609060101010101" pitchFamily="49" charset="-122"/>
                <a:ea typeface="黑体" panose="02010609060101010101" pitchFamily="49" charset="-122"/>
              </a:rPr>
              <a:t>突（透、溃）水严重威胁安全开采，排水导致地面塌陷</a:t>
            </a:r>
            <a:endParaRPr lang="en-US" altLang="zh-CN" sz="2400" dirty="0">
              <a:solidFill>
                <a:srgbClr val="0000FF"/>
              </a:solidFill>
              <a:latin typeface="黑体" panose="02010609060101010101" pitchFamily="49" charset="-122"/>
              <a:ea typeface="黑体" panose="02010609060101010101" pitchFamily="49" charset="-122"/>
            </a:endParaRPr>
          </a:p>
          <a:p>
            <a:pPr indent="449580" algn="just" eaLnBrk="1" hangingPunct="1">
              <a:lnSpc>
                <a:spcPct val="150000"/>
              </a:lnSpc>
              <a:spcBef>
                <a:spcPts val="0"/>
              </a:spcBef>
              <a:buFont typeface="Wingdings" panose="05000000000000000000" pitchFamily="2" charset="2"/>
              <a:buChar char="u"/>
              <a:defRPr/>
            </a:pPr>
            <a:r>
              <a:rPr lang="zh-CN" altLang="en-US" sz="2400" dirty="0">
                <a:solidFill>
                  <a:srgbClr val="0000FF"/>
                </a:solidFill>
                <a:latin typeface="黑体" panose="02010609060101010101" pitchFamily="49" charset="-122"/>
                <a:ea typeface="黑体" panose="02010609060101010101" pitchFamily="49" charset="-122"/>
              </a:rPr>
              <a:t>资源属性</a:t>
            </a:r>
            <a:r>
              <a:rPr lang="en-US" altLang="zh-CN" sz="2400" dirty="0">
                <a:solidFill>
                  <a:srgbClr val="0000FF"/>
                </a:solidFill>
                <a:latin typeface="黑体" panose="02010609060101010101" pitchFamily="49" charset="-122"/>
                <a:ea typeface="黑体" panose="02010609060101010101" pitchFamily="49" charset="-122"/>
              </a:rPr>
              <a:t>——</a:t>
            </a:r>
            <a:r>
              <a:rPr lang="zh-CN" altLang="en-US" sz="2400" dirty="0">
                <a:solidFill>
                  <a:srgbClr val="0000FF"/>
                </a:solidFill>
                <a:latin typeface="黑体" panose="02010609060101010101" pitchFamily="49" charset="-122"/>
                <a:ea typeface="黑体" panose="02010609060101010101" pitchFamily="49" charset="-122"/>
              </a:rPr>
              <a:t>地下水超采，资源量减少</a:t>
            </a:r>
          </a:p>
          <a:p>
            <a:pPr indent="449580" algn="just" eaLnBrk="1" hangingPunct="1">
              <a:lnSpc>
                <a:spcPct val="150000"/>
              </a:lnSpc>
              <a:spcBef>
                <a:spcPts val="0"/>
              </a:spcBef>
              <a:buFont typeface="Wingdings" panose="05000000000000000000" pitchFamily="2" charset="2"/>
              <a:buChar char="u"/>
              <a:defRPr/>
            </a:pPr>
            <a:r>
              <a:rPr lang="zh-CN" altLang="en-US" sz="2400" dirty="0">
                <a:solidFill>
                  <a:srgbClr val="0000FF"/>
                </a:solidFill>
                <a:latin typeface="黑体" panose="02010609060101010101" pitchFamily="49" charset="-122"/>
                <a:ea typeface="黑体" panose="02010609060101010101" pitchFamily="49" charset="-122"/>
              </a:rPr>
              <a:t>环境属性</a:t>
            </a:r>
            <a:r>
              <a:rPr lang="en-US" altLang="zh-CN" sz="2400" dirty="0">
                <a:solidFill>
                  <a:srgbClr val="0000FF"/>
                </a:solidFill>
                <a:latin typeface="黑体" panose="02010609060101010101" pitchFamily="49" charset="-122"/>
                <a:ea typeface="黑体" panose="02010609060101010101" pitchFamily="49" charset="-122"/>
                <a:sym typeface="+mn-ea"/>
              </a:rPr>
              <a:t>——</a:t>
            </a:r>
            <a:r>
              <a:rPr lang="zh-CN" altLang="en-US" sz="2400" dirty="0">
                <a:solidFill>
                  <a:srgbClr val="0000FF"/>
                </a:solidFill>
                <a:latin typeface="黑体" panose="02010609060101010101" pitchFamily="49" charset="-122"/>
                <a:ea typeface="黑体" panose="02010609060101010101" pitchFamily="49" charset="-122"/>
                <a:sym typeface="+mn-ea"/>
              </a:rPr>
              <a:t>地下水</a:t>
            </a:r>
            <a:r>
              <a:rPr lang="zh-CN" altLang="en-US" sz="2400" dirty="0">
                <a:solidFill>
                  <a:srgbClr val="0000FF"/>
                </a:solidFill>
                <a:latin typeface="黑体" panose="02010609060101010101" pitchFamily="49" charset="-122"/>
                <a:ea typeface="黑体" panose="02010609060101010101" pitchFamily="49" charset="-122"/>
              </a:rPr>
              <a:t>污染、矿区生态退化</a:t>
            </a:r>
            <a:endParaRPr lang="en-US" altLang="zh-CN" sz="2400" dirty="0">
              <a:solidFill>
                <a:srgbClr val="0000FF"/>
              </a:solidFill>
              <a:latin typeface="黑体" panose="02010609060101010101" pitchFamily="49" charset="-122"/>
              <a:ea typeface="黑体" panose="02010609060101010101" pitchFamily="49" charset="-122"/>
            </a:endParaRPr>
          </a:p>
        </p:txBody>
      </p:sp>
      <p:sp>
        <p:nvSpPr>
          <p:cNvPr id="9" name="文本框 1"/>
          <p:cNvSpPr txBox="1">
            <a:spLocks noChangeArrowheads="1"/>
          </p:cNvSpPr>
          <p:nvPr/>
        </p:nvSpPr>
        <p:spPr bwMode="auto">
          <a:xfrm>
            <a:off x="963613" y="4605355"/>
            <a:ext cx="1368425" cy="1323975"/>
          </a:xfrm>
          <a:prstGeom prst="rect">
            <a:avLst/>
          </a:prstGeom>
          <a:noFill/>
          <a:ln w="9525">
            <a:noFill/>
            <a:miter lim="800000"/>
          </a:ln>
        </p:spPr>
        <p:txBody>
          <a:bodyPr>
            <a:spAutoFit/>
          </a:bodyPr>
          <a:lstStyle/>
          <a:p>
            <a:pPr>
              <a:buFont typeface="Arial" panose="020B0604020202020204" pitchFamily="34" charset="0"/>
              <a:buNone/>
            </a:pPr>
            <a:r>
              <a:rPr lang="zh-CN" altLang="en-US" sz="4000">
                <a:solidFill>
                  <a:srgbClr val="FF0000"/>
                </a:solidFill>
                <a:latin typeface="黑体" panose="02010609060101010101" pitchFamily="49" charset="-122"/>
                <a:ea typeface="黑体" panose="02010609060101010101" pitchFamily="49" charset="-122"/>
              </a:rPr>
              <a:t>水害防治</a:t>
            </a:r>
          </a:p>
        </p:txBody>
      </p:sp>
      <p:sp>
        <p:nvSpPr>
          <p:cNvPr id="10" name="文本框 9"/>
          <p:cNvSpPr txBox="1">
            <a:spLocks noChangeArrowheads="1"/>
          </p:cNvSpPr>
          <p:nvPr/>
        </p:nvSpPr>
        <p:spPr bwMode="auto">
          <a:xfrm>
            <a:off x="3575050" y="4592655"/>
            <a:ext cx="2592388" cy="1323975"/>
          </a:xfrm>
          <a:prstGeom prst="rect">
            <a:avLst/>
          </a:prstGeom>
          <a:noFill/>
          <a:ln w="9525">
            <a:noFill/>
            <a:miter lim="800000"/>
          </a:ln>
        </p:spPr>
        <p:txBody>
          <a:bodyPr>
            <a:spAutoFit/>
          </a:bodyPr>
          <a:lstStyle/>
          <a:p>
            <a:pPr>
              <a:buFont typeface="Arial" panose="020B0604020202020204" pitchFamily="34" charset="0"/>
              <a:buNone/>
            </a:pPr>
            <a:r>
              <a:rPr lang="zh-CN" altLang="en-US" sz="4000" dirty="0" smtClean="0">
                <a:solidFill>
                  <a:srgbClr val="FF0000"/>
                </a:solidFill>
                <a:latin typeface="黑体" panose="02010609060101010101" pitchFamily="49" charset="-122"/>
                <a:ea typeface="黑体" panose="02010609060101010101" pitchFamily="49" charset="-122"/>
              </a:rPr>
              <a:t>资源</a:t>
            </a:r>
            <a:endParaRPr lang="en-US" altLang="zh-CN" sz="4000" dirty="0">
              <a:solidFill>
                <a:srgbClr val="FF0000"/>
              </a:solidFill>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4000" dirty="0">
                <a:solidFill>
                  <a:srgbClr val="FF0000"/>
                </a:solidFill>
                <a:latin typeface="黑体" panose="02010609060101010101" pitchFamily="49" charset="-122"/>
                <a:ea typeface="黑体" panose="02010609060101010101" pitchFamily="49" charset="-122"/>
              </a:rPr>
              <a:t>保护</a:t>
            </a:r>
          </a:p>
        </p:txBody>
      </p:sp>
      <p:sp>
        <p:nvSpPr>
          <p:cNvPr id="11" name="文本框 10"/>
          <p:cNvSpPr txBox="1">
            <a:spLocks noChangeArrowheads="1"/>
          </p:cNvSpPr>
          <p:nvPr/>
        </p:nvSpPr>
        <p:spPr bwMode="auto">
          <a:xfrm>
            <a:off x="2452662" y="4413268"/>
            <a:ext cx="936625" cy="1462087"/>
          </a:xfrm>
          <a:prstGeom prst="rect">
            <a:avLst/>
          </a:prstGeom>
          <a:noFill/>
          <a:ln w="9525">
            <a:noFill/>
            <a:miter lim="800000"/>
          </a:ln>
        </p:spPr>
        <p:txBody>
          <a:bodyPr>
            <a:spAutoFit/>
          </a:bodyPr>
          <a:lstStyle/>
          <a:p>
            <a:pPr>
              <a:buFont typeface="Arial" panose="020B0604020202020204" pitchFamily="34" charset="0"/>
              <a:buNone/>
            </a:pPr>
            <a:r>
              <a:rPr lang="en-US" altLang="zh-CN" sz="8900" dirty="0">
                <a:solidFill>
                  <a:srgbClr val="0000CC"/>
                </a:solidFill>
                <a:latin typeface="黑体" panose="02010609060101010101" pitchFamily="49" charset="-122"/>
                <a:ea typeface="黑体" panose="02010609060101010101" pitchFamily="49" charset="-122"/>
              </a:rPr>
              <a:t>+</a:t>
            </a:r>
            <a:endParaRPr lang="zh-CN" altLang="en-US" sz="8900" dirty="0">
              <a:solidFill>
                <a:srgbClr val="0000CC"/>
              </a:solidFill>
              <a:latin typeface="黑体" panose="02010609060101010101" pitchFamily="49" charset="-122"/>
              <a:ea typeface="黑体" panose="02010609060101010101" pitchFamily="49" charset="-122"/>
            </a:endParaRPr>
          </a:p>
        </p:txBody>
      </p:sp>
      <p:sp>
        <p:nvSpPr>
          <p:cNvPr id="12" name="文本框 9"/>
          <p:cNvSpPr txBox="1">
            <a:spLocks noChangeArrowheads="1"/>
          </p:cNvSpPr>
          <p:nvPr/>
        </p:nvSpPr>
        <p:spPr bwMode="auto">
          <a:xfrm>
            <a:off x="6310314" y="4537081"/>
            <a:ext cx="2592388" cy="1323439"/>
          </a:xfrm>
          <a:prstGeom prst="rect">
            <a:avLst/>
          </a:prstGeom>
          <a:noFill/>
          <a:ln w="9525">
            <a:noFill/>
            <a:miter lim="800000"/>
          </a:ln>
        </p:spPr>
        <p:txBody>
          <a:bodyPr>
            <a:spAutoFit/>
          </a:bodyPr>
          <a:lstStyle/>
          <a:p>
            <a:pPr>
              <a:buFont typeface="Arial" panose="020B0604020202020204" pitchFamily="34" charset="0"/>
              <a:buNone/>
            </a:pPr>
            <a:r>
              <a:rPr lang="zh-CN" altLang="en-US" sz="4000" dirty="0" smtClean="0">
                <a:solidFill>
                  <a:srgbClr val="FF0000"/>
                </a:solidFill>
                <a:latin typeface="黑体" panose="02010609060101010101" pitchFamily="49" charset="-122"/>
                <a:ea typeface="黑体" panose="02010609060101010101" pitchFamily="49" charset="-122"/>
              </a:rPr>
              <a:t>污染</a:t>
            </a:r>
            <a:endParaRPr lang="en-US" altLang="zh-CN" sz="4000" dirty="0" smtClean="0">
              <a:solidFill>
                <a:srgbClr val="FF0000"/>
              </a:solidFill>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4000" dirty="0" smtClean="0">
                <a:solidFill>
                  <a:srgbClr val="FF0000"/>
                </a:solidFill>
                <a:latin typeface="黑体" panose="02010609060101010101" pitchFamily="49" charset="-122"/>
                <a:ea typeface="黑体" panose="02010609060101010101" pitchFamily="49" charset="-122"/>
              </a:rPr>
              <a:t>治理</a:t>
            </a:r>
            <a:endParaRPr lang="zh-CN" altLang="en-US" sz="4000" dirty="0">
              <a:solidFill>
                <a:srgbClr val="FF0000"/>
              </a:solidFill>
              <a:latin typeface="黑体" panose="02010609060101010101" pitchFamily="49" charset="-122"/>
              <a:ea typeface="黑体" panose="02010609060101010101" pitchFamily="49" charset="-122"/>
            </a:endParaRPr>
          </a:p>
        </p:txBody>
      </p:sp>
      <p:sp>
        <p:nvSpPr>
          <p:cNvPr id="13" name="文本框 10"/>
          <p:cNvSpPr txBox="1">
            <a:spLocks noChangeArrowheads="1"/>
          </p:cNvSpPr>
          <p:nvPr/>
        </p:nvSpPr>
        <p:spPr bwMode="auto">
          <a:xfrm>
            <a:off x="5238744" y="4357694"/>
            <a:ext cx="936625" cy="1462087"/>
          </a:xfrm>
          <a:prstGeom prst="rect">
            <a:avLst/>
          </a:prstGeom>
          <a:noFill/>
          <a:ln w="9525">
            <a:noFill/>
            <a:miter lim="800000"/>
          </a:ln>
        </p:spPr>
        <p:txBody>
          <a:bodyPr>
            <a:spAutoFit/>
          </a:bodyPr>
          <a:lstStyle/>
          <a:p>
            <a:pPr>
              <a:buFont typeface="Arial" panose="020B0604020202020204" pitchFamily="34" charset="0"/>
              <a:buNone/>
            </a:pPr>
            <a:r>
              <a:rPr lang="en-US" altLang="zh-CN" sz="8900" dirty="0">
                <a:solidFill>
                  <a:srgbClr val="0000CC"/>
                </a:solidFill>
                <a:latin typeface="黑体" panose="02010609060101010101" pitchFamily="49" charset="-122"/>
                <a:ea typeface="黑体" panose="02010609060101010101" pitchFamily="49" charset="-122"/>
              </a:rPr>
              <a:t>+</a:t>
            </a:r>
            <a:endParaRPr lang="zh-CN" altLang="en-US" sz="8900" dirty="0">
              <a:solidFill>
                <a:srgbClr val="0000CC"/>
              </a:solidFill>
              <a:latin typeface="黑体" panose="02010609060101010101" pitchFamily="49" charset="-122"/>
              <a:ea typeface="黑体" panose="02010609060101010101" pitchFamily="49" charset="-122"/>
            </a:endParaRPr>
          </a:p>
        </p:txBody>
      </p:sp>
      <p:sp>
        <p:nvSpPr>
          <p:cNvPr id="14" name="AutoShape 4"/>
          <p:cNvSpPr>
            <a:spLocks noChangeArrowheads="1"/>
          </p:cNvSpPr>
          <p:nvPr/>
        </p:nvSpPr>
        <p:spPr bwMode="auto">
          <a:xfrm>
            <a:off x="8382016" y="4143380"/>
            <a:ext cx="2786082" cy="2143140"/>
          </a:xfrm>
          <a:prstGeom prst="star8">
            <a:avLst>
              <a:gd name="adj" fmla="val 38250"/>
            </a:avLst>
          </a:prstGeom>
          <a:gradFill rotWithShape="1">
            <a:gsLst>
              <a:gs pos="0">
                <a:srgbClr val="FF00FF"/>
              </a:gs>
              <a:gs pos="50000">
                <a:schemeClr val="bg1"/>
              </a:gs>
              <a:gs pos="100000">
                <a:srgbClr val="FF00FF"/>
              </a:gs>
            </a:gsLst>
            <a:lin ang="5400000" scaled="1"/>
          </a:gradFill>
          <a:ln w="9525">
            <a:solidFill>
              <a:schemeClr val="tx1"/>
            </a:solidFill>
            <a:miter lim="800000"/>
          </a:ln>
          <a:effectLst/>
        </p:spPr>
        <p:txBody>
          <a:bodyPr wrap="none" anchor="ctr"/>
          <a:lstStyle/>
          <a:p>
            <a:pPr algn="ctr">
              <a:defRPr/>
            </a:pPr>
            <a:r>
              <a:rPr lang="zh-CN" altLang="en-US" sz="3600" dirty="0" smtClean="0">
                <a:latin typeface="黑体" panose="02010609060101010101" pitchFamily="49" charset="-122"/>
                <a:ea typeface="黑体" panose="02010609060101010101" pitchFamily="49" charset="-122"/>
              </a:rPr>
              <a:t>综合治理</a:t>
            </a:r>
            <a:endParaRPr lang="zh-CN" altLang="en-US" sz="3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33</a:t>
            </a:fld>
            <a:endParaRPr lang="zh-CN" altLang="en-US" dirty="0">
              <a:solidFill>
                <a:prstClr val="black">
                  <a:tint val="75000"/>
                </a:prstClr>
              </a:solidFill>
            </a:endParaRPr>
          </a:p>
        </p:txBody>
      </p:sp>
      <p:sp>
        <p:nvSpPr>
          <p:cNvPr id="5"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4.3 </a:t>
            </a:r>
            <a:r>
              <a:rPr lang="zh-CN" altLang="en-US" sz="3200" b="1" dirty="0" smtClean="0">
                <a:latin typeface="微软雅黑" panose="020B0503020204020204" pitchFamily="34" charset="-122"/>
                <a:ea typeface="微软雅黑" panose="020B0503020204020204" pitchFamily="34" charset="-122"/>
              </a:rPr>
              <a:t>非煤矿山防治水技术发展趋势</a:t>
            </a:r>
            <a:endParaRPr lang="zh-CN" altLang="en-US" sz="3200" b="1" dirty="0">
              <a:latin typeface="微软雅黑" panose="020B0503020204020204" pitchFamily="34" charset="-122"/>
              <a:ea typeface="微软雅黑" panose="020B0503020204020204" pitchFamily="34" charset="-122"/>
            </a:endParaRPr>
          </a:p>
        </p:txBody>
      </p:sp>
      <p:sp>
        <p:nvSpPr>
          <p:cNvPr id="27" name="Text Box 5"/>
          <p:cNvSpPr txBox="1">
            <a:spLocks noChangeArrowheads="1"/>
          </p:cNvSpPr>
          <p:nvPr/>
        </p:nvSpPr>
        <p:spPr bwMode="auto">
          <a:xfrm>
            <a:off x="3238480" y="2714620"/>
            <a:ext cx="4741863" cy="861774"/>
          </a:xfrm>
          <a:prstGeom prst="rect">
            <a:avLst/>
          </a:prstGeom>
          <a:noFill/>
          <a:ln>
            <a:noFill/>
          </a:ln>
        </p:spPr>
        <p:txBody>
          <a:bodyPr>
            <a:spAutoFit/>
          </a:bodyPr>
          <a:lstStyle>
            <a:lvl1pPr marL="174625" indent="-174625">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a:lnSpc>
                <a:spcPct val="125000"/>
              </a:lnSpc>
              <a:buClr>
                <a:srgbClr val="FF0000"/>
              </a:buClr>
              <a:buFont typeface="Wingdings" panose="05000000000000000000" pitchFamily="2" charset="2"/>
              <a:buChar char="u"/>
              <a:defRPr/>
            </a:pPr>
            <a:r>
              <a:rPr lang="zh-CN" altLang="en-US" sz="2000" u="none"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 含水介质、含水层精细探测</a:t>
            </a:r>
            <a:endParaRPr lang="en-US" altLang="zh-CN" sz="2000" u="none"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nSpc>
                <a:spcPct val="125000"/>
              </a:lnSpc>
              <a:buClr>
                <a:srgbClr val="FF0000"/>
              </a:buClr>
              <a:buFont typeface="Wingdings" panose="05000000000000000000" pitchFamily="2" charset="2"/>
              <a:buChar char="u"/>
              <a:defRPr/>
            </a:pPr>
            <a:r>
              <a:rPr lang="zh-CN" altLang="en-US" sz="2000" u="none"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 矿坑涌水分时动态定量评价</a:t>
            </a:r>
          </a:p>
        </p:txBody>
      </p:sp>
      <p:sp>
        <p:nvSpPr>
          <p:cNvPr id="29" name="Rectangle 7"/>
          <p:cNvSpPr>
            <a:spLocks noChangeArrowheads="1"/>
          </p:cNvSpPr>
          <p:nvPr/>
        </p:nvSpPr>
        <p:spPr bwMode="auto">
          <a:xfrm>
            <a:off x="1814532" y="2874943"/>
            <a:ext cx="1415772" cy="535459"/>
          </a:xfrm>
          <a:prstGeom prst="rect">
            <a:avLst/>
          </a:prstGeom>
          <a:noFill/>
          <a:ln w="12700" algn="ctr">
            <a:noFill/>
            <a:miter lim="800000"/>
          </a:ln>
          <a:effectLst/>
        </p:spPr>
        <p:txBody>
          <a:bodyPr wrap="none" bIns="118800">
            <a:spAutoFit/>
          </a:bodyPr>
          <a:lstStyle/>
          <a:p>
            <a:pPr algn="ctr" eaLnBrk="1" hangingPunct="1">
              <a:defRPr/>
            </a:pPr>
            <a:r>
              <a:rPr lang="zh-CN" altLang="en-US" sz="2400" dirty="0" smtClean="0">
                <a:solidFill>
                  <a:srgbClr val="000000"/>
                </a:solidFill>
                <a:effectLst>
                  <a:outerShdw blurRad="38100" dist="38100" dir="2700000" algn="tl">
                    <a:srgbClr val="C0C0C0"/>
                  </a:outerShdw>
                </a:effectLst>
                <a:latin typeface="Arial" panose="020B0604020202020204" pitchFamily="34" charset="0"/>
                <a:ea typeface="黑体" panose="02010609060101010101" pitchFamily="49" charset="-122"/>
              </a:rPr>
              <a:t>水害探测</a:t>
            </a:r>
            <a:endParaRPr lang="zh-CN" altLang="en-US" sz="2400" dirty="0">
              <a:solidFill>
                <a:srgbClr val="000000"/>
              </a:solidFill>
              <a:effectLst>
                <a:outerShdw blurRad="38100" dist="38100" dir="2700000" algn="tl">
                  <a:srgbClr val="C0C0C0"/>
                </a:outerShdw>
              </a:effectLst>
              <a:latin typeface="Arial" panose="020B0604020202020204" pitchFamily="34" charset="0"/>
              <a:ea typeface="黑体" panose="02010609060101010101" pitchFamily="49" charset="-122"/>
            </a:endParaRPr>
          </a:p>
        </p:txBody>
      </p:sp>
      <p:sp>
        <p:nvSpPr>
          <p:cNvPr id="35" name="Rectangle 8"/>
          <p:cNvSpPr>
            <a:spLocks noChangeArrowheads="1"/>
          </p:cNvSpPr>
          <p:nvPr/>
        </p:nvSpPr>
        <p:spPr bwMode="auto">
          <a:xfrm>
            <a:off x="1881158" y="4036549"/>
            <a:ext cx="1415772" cy="535459"/>
          </a:xfrm>
          <a:prstGeom prst="rect">
            <a:avLst/>
          </a:prstGeom>
          <a:noFill/>
          <a:ln w="12700" algn="ctr">
            <a:noFill/>
            <a:miter lim="800000"/>
          </a:ln>
          <a:effectLst/>
        </p:spPr>
        <p:txBody>
          <a:bodyPr wrap="none" bIns="118800">
            <a:spAutoFit/>
          </a:bodyPr>
          <a:lstStyle/>
          <a:p>
            <a:pPr eaLnBrk="1" hangingPunct="1">
              <a:defRPr/>
            </a:pPr>
            <a:r>
              <a:rPr lang="zh-CN" altLang="en-US" sz="2400" dirty="0" smtClean="0">
                <a:solidFill>
                  <a:srgbClr val="000000"/>
                </a:solidFill>
                <a:effectLst>
                  <a:outerShdw blurRad="38100" dist="38100" dir="2700000" algn="tl">
                    <a:srgbClr val="C0C0C0"/>
                  </a:outerShdw>
                </a:effectLst>
                <a:latin typeface="Arial" panose="020B0604020202020204" pitchFamily="34" charset="0"/>
                <a:ea typeface="黑体" panose="02010609060101010101" pitchFamily="49" charset="-122"/>
              </a:rPr>
              <a:t>水害预防</a:t>
            </a:r>
            <a:endParaRPr lang="zh-CN" altLang="en-US" sz="2400" dirty="0">
              <a:solidFill>
                <a:srgbClr val="000000"/>
              </a:solidFill>
              <a:effectLst>
                <a:outerShdw blurRad="38100" dist="38100" dir="2700000" algn="tl">
                  <a:srgbClr val="C0C0C0"/>
                </a:outerShdw>
              </a:effectLst>
              <a:latin typeface="Arial" panose="020B0604020202020204" pitchFamily="34" charset="0"/>
              <a:ea typeface="黑体" panose="02010609060101010101" pitchFamily="49" charset="-122"/>
            </a:endParaRPr>
          </a:p>
        </p:txBody>
      </p:sp>
      <p:sp>
        <p:nvSpPr>
          <p:cNvPr id="36" name="Rectangle 9"/>
          <p:cNvSpPr>
            <a:spLocks noChangeArrowheads="1"/>
          </p:cNvSpPr>
          <p:nvPr/>
        </p:nvSpPr>
        <p:spPr bwMode="auto">
          <a:xfrm>
            <a:off x="1894146" y="5429264"/>
            <a:ext cx="1415772" cy="535459"/>
          </a:xfrm>
          <a:prstGeom prst="rect">
            <a:avLst/>
          </a:prstGeom>
          <a:noFill/>
          <a:ln w="12700" algn="ctr">
            <a:noFill/>
            <a:miter lim="800000"/>
          </a:ln>
          <a:effectLst/>
        </p:spPr>
        <p:txBody>
          <a:bodyPr wrap="none" bIns="118800">
            <a:spAutoFit/>
          </a:bodyPr>
          <a:lstStyle/>
          <a:p>
            <a:pPr eaLnBrk="1" hangingPunct="1">
              <a:defRPr/>
            </a:pPr>
            <a:r>
              <a:rPr lang="zh-CN" altLang="en-US" sz="2400" dirty="0" smtClean="0">
                <a:solidFill>
                  <a:srgbClr val="000000"/>
                </a:solidFill>
                <a:effectLst>
                  <a:outerShdw blurRad="38100" dist="38100" dir="2700000" algn="tl">
                    <a:srgbClr val="C0C0C0"/>
                  </a:outerShdw>
                </a:effectLst>
                <a:latin typeface="Arial" panose="020B0604020202020204" pitchFamily="34" charset="0"/>
                <a:ea typeface="黑体" panose="02010609060101010101" pitchFamily="49" charset="-122"/>
              </a:rPr>
              <a:t>水害治理</a:t>
            </a:r>
            <a:endParaRPr lang="zh-CN" altLang="en-US" sz="2400" dirty="0">
              <a:solidFill>
                <a:srgbClr val="000000"/>
              </a:solidFill>
              <a:effectLst>
                <a:outerShdw blurRad="38100" dist="38100" dir="2700000" algn="tl">
                  <a:srgbClr val="C0C0C0"/>
                </a:outerShdw>
              </a:effectLst>
              <a:latin typeface="Arial" panose="020B0604020202020204" pitchFamily="34" charset="0"/>
              <a:ea typeface="黑体" panose="02010609060101010101" pitchFamily="49" charset="-122"/>
            </a:endParaRPr>
          </a:p>
        </p:txBody>
      </p:sp>
      <p:sp>
        <p:nvSpPr>
          <p:cNvPr id="38" name="Text Box 12"/>
          <p:cNvSpPr txBox="1">
            <a:spLocks noChangeArrowheads="1"/>
          </p:cNvSpPr>
          <p:nvPr/>
        </p:nvSpPr>
        <p:spPr bwMode="auto">
          <a:xfrm>
            <a:off x="3236932" y="3849682"/>
            <a:ext cx="4741862" cy="862012"/>
          </a:xfrm>
          <a:prstGeom prst="rect">
            <a:avLst/>
          </a:prstGeom>
          <a:noFill/>
          <a:ln>
            <a:noFill/>
          </a:ln>
        </p:spPr>
        <p:txBody>
          <a:bodyPr>
            <a:spAutoFit/>
          </a:bodyPr>
          <a:lstStyle>
            <a:lvl1pPr marL="174625" indent="-174625">
              <a:defRPr sz="1600" b="1">
                <a:solidFill>
                  <a:schemeClr val="tx1"/>
                </a:solidFill>
                <a:latin typeface="Arial" panose="020B0604020202020204" pitchFamily="34" charset="0"/>
                <a:ea typeface="楷体_GB2312" panose="02010609030101010101" pitchFamily="49" charset="-122"/>
              </a:defRPr>
            </a:lvl1pPr>
            <a:lvl2pPr marL="742950" indent="-285750">
              <a:defRPr sz="1600" b="1">
                <a:solidFill>
                  <a:schemeClr val="tx1"/>
                </a:solidFill>
                <a:latin typeface="Arial" panose="020B0604020202020204" pitchFamily="34" charset="0"/>
                <a:ea typeface="楷体_GB2312" panose="02010609030101010101" pitchFamily="49" charset="-122"/>
              </a:defRPr>
            </a:lvl2pPr>
            <a:lvl3pPr marL="1143000" indent="-228600">
              <a:defRPr sz="1600" b="1">
                <a:solidFill>
                  <a:schemeClr val="tx1"/>
                </a:solidFill>
                <a:latin typeface="Arial" panose="020B0604020202020204" pitchFamily="34" charset="0"/>
                <a:ea typeface="楷体_GB2312" panose="02010609030101010101" pitchFamily="49" charset="-122"/>
              </a:defRPr>
            </a:lvl3pPr>
            <a:lvl4pPr marL="1600200" indent="-228600">
              <a:defRPr sz="1600" b="1">
                <a:solidFill>
                  <a:schemeClr val="tx1"/>
                </a:solidFill>
                <a:latin typeface="Arial" panose="020B0604020202020204" pitchFamily="34" charset="0"/>
                <a:ea typeface="楷体_GB2312" panose="02010609030101010101" pitchFamily="49" charset="-122"/>
              </a:defRPr>
            </a:lvl4pPr>
            <a:lvl5pPr marL="2057400" indent="-228600">
              <a:defRPr sz="1600" b="1">
                <a:solidFill>
                  <a:schemeClr val="tx1"/>
                </a:solidFill>
                <a:latin typeface="Arial" panose="020B0604020202020204" pitchFamily="34" charset="0"/>
                <a:ea typeface="楷体_GB2312" panose="02010609030101010101" pitchFamily="49"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楷体_GB2312" panose="02010609030101010101" pitchFamily="49"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楷体_GB2312" panose="02010609030101010101" pitchFamily="49"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楷体_GB2312" panose="02010609030101010101" pitchFamily="49"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楷体_GB2312" panose="02010609030101010101" pitchFamily="49" charset="-122"/>
              </a:defRPr>
            </a:lvl9pPr>
          </a:lstStyle>
          <a:p>
            <a:pPr>
              <a:lnSpc>
                <a:spcPct val="125000"/>
              </a:lnSpc>
              <a:buClr>
                <a:srgbClr val="FF0000"/>
              </a:buClr>
              <a:buFont typeface="Wingdings" panose="05000000000000000000" pitchFamily="2" charset="2"/>
              <a:buChar char="u"/>
              <a:defRPr/>
            </a:pPr>
            <a:r>
              <a:rPr lang="en-US" altLang="zh-CN"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  </a:t>
            </a:r>
            <a:r>
              <a:rPr lang="zh-CN" altLang="en-US"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基于大数据云平台的</a:t>
            </a:r>
            <a:r>
              <a:rPr lang="zh-CN" altLang="en-US" sz="2000" dirty="0" smtClean="0">
                <a:solidFill>
                  <a:prstClr val="black"/>
                </a:solidFill>
                <a:effectLst>
                  <a:outerShdw blurRad="38100" dist="38100" dir="2700000" algn="tl">
                    <a:srgbClr val="C0C0C0"/>
                  </a:outerShdw>
                </a:effectLst>
                <a:latin typeface="Times New Roman" panose="02020603050405020304" pitchFamily="18" charset="0"/>
                <a:ea typeface="黑体" panose="02010609060101010101" pitchFamily="49" charset="-122"/>
              </a:rPr>
              <a:t>水害智能预警</a:t>
            </a:r>
            <a:endParaRPr lang="zh-CN" altLang="en-US"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endParaRPr>
          </a:p>
          <a:p>
            <a:pPr>
              <a:lnSpc>
                <a:spcPct val="125000"/>
              </a:lnSpc>
              <a:buClr>
                <a:srgbClr val="FF0000"/>
              </a:buClr>
              <a:buFont typeface="Wingdings" panose="05000000000000000000" pitchFamily="2" charset="2"/>
              <a:buChar char="u"/>
              <a:defRPr/>
            </a:pPr>
            <a:r>
              <a:rPr lang="zh-CN" altLang="en-US"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  钻</a:t>
            </a:r>
            <a:r>
              <a:rPr lang="en-US" altLang="zh-CN"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a:t>
            </a:r>
            <a:r>
              <a:rPr lang="zh-CN" altLang="en-US"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探</a:t>
            </a:r>
            <a:r>
              <a:rPr lang="en-US" altLang="zh-CN"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a:t>
            </a:r>
            <a:r>
              <a:rPr lang="zh-CN" altLang="en-US" sz="2000" dirty="0" smtClean="0">
                <a:solidFill>
                  <a:srgbClr val="000000"/>
                </a:solidFill>
                <a:effectLst>
                  <a:outerShdw blurRad="38100" dist="38100" dir="2700000" algn="tl">
                    <a:srgbClr val="C0C0C0"/>
                  </a:outerShdw>
                </a:effectLst>
                <a:latin typeface="Times New Roman" panose="02020603050405020304" pitchFamily="18" charset="0"/>
                <a:ea typeface="黑体" panose="02010609060101010101" pitchFamily="49" charset="-122"/>
              </a:rPr>
              <a:t>注协同作业</a:t>
            </a:r>
          </a:p>
        </p:txBody>
      </p:sp>
      <p:sp>
        <p:nvSpPr>
          <p:cNvPr id="40" name="Text Box 14"/>
          <p:cNvSpPr txBox="1">
            <a:spLocks noChangeArrowheads="1"/>
          </p:cNvSpPr>
          <p:nvPr/>
        </p:nvSpPr>
        <p:spPr bwMode="auto">
          <a:xfrm>
            <a:off x="3238480" y="5072074"/>
            <a:ext cx="4162415" cy="477054"/>
          </a:xfrm>
          <a:prstGeom prst="rect">
            <a:avLst/>
          </a:prstGeom>
          <a:noFill/>
          <a:ln>
            <a:noFill/>
          </a:ln>
        </p:spPr>
        <p:txBody>
          <a:bodyPr wrap="square">
            <a:spAutoFit/>
          </a:bodyPr>
          <a:lstStyle>
            <a:lvl1pPr marL="174625" indent="-174625">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a:lnSpc>
                <a:spcPct val="125000"/>
              </a:lnSpc>
              <a:buClr>
                <a:srgbClr val="FF0000"/>
              </a:buClr>
              <a:buFont typeface="Wingdings" panose="05000000000000000000" pitchFamily="2" charset="2"/>
              <a:buChar char="u"/>
              <a:defRPr/>
            </a:pPr>
            <a:r>
              <a:rPr lang="zh-CN" altLang="en-US" sz="2000" u="none" dirty="0" smtClean="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rPr>
              <a:t> 发展经济适用的高堵水率技术</a:t>
            </a:r>
            <a:endParaRPr lang="zh-CN" altLang="en-US" sz="2000" u="none" dirty="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41" name="AutoShape 20"/>
          <p:cNvSpPr>
            <a:spLocks noChangeArrowheads="1"/>
          </p:cNvSpPr>
          <p:nvPr/>
        </p:nvSpPr>
        <p:spPr bwMode="auto">
          <a:xfrm>
            <a:off x="1674832" y="4981569"/>
            <a:ext cx="7046912" cy="1447827"/>
          </a:xfrm>
          <a:prstGeom prst="roundRect">
            <a:avLst>
              <a:gd name="adj" fmla="val 16667"/>
            </a:avLst>
          </a:prstGeom>
          <a:noFill/>
          <a:ln w="25400" algn="ctr">
            <a:solidFill>
              <a:srgbClr val="0000FF"/>
            </a:solidFill>
            <a:round/>
          </a:ln>
        </p:spPr>
        <p:txBody>
          <a:bodyPr wrap="none" bIns="118800" anchor="ctr"/>
          <a:lstStyle>
            <a:lvl1pPr>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eaLnBrk="1" fontAlgn="auto" hangingPunct="1">
              <a:spcAft>
                <a:spcPts val="0"/>
              </a:spcAft>
              <a:defRPr/>
            </a:pPr>
            <a:endParaRPr lang="zh-CN" altLang="zh-CN" sz="1800" u="none" kern="0" smtClean="0">
              <a:solidFill>
                <a:srgbClr val="000000"/>
              </a:solidFill>
            </a:endParaRPr>
          </a:p>
        </p:txBody>
      </p:sp>
      <p:sp>
        <p:nvSpPr>
          <p:cNvPr id="43" name="AutoShape 28"/>
          <p:cNvSpPr>
            <a:spLocks noChangeArrowheads="1"/>
          </p:cNvSpPr>
          <p:nvPr/>
        </p:nvSpPr>
        <p:spPr bwMode="auto">
          <a:xfrm>
            <a:off x="1177944" y="2793994"/>
            <a:ext cx="401638" cy="673100"/>
          </a:xfrm>
          <a:prstGeom prst="rightArrow">
            <a:avLst>
              <a:gd name="adj1" fmla="val 50000"/>
              <a:gd name="adj2" fmla="val 59120"/>
            </a:avLst>
          </a:prstGeom>
          <a:solidFill>
            <a:srgbClr val="FF0000"/>
          </a:solidFill>
          <a:ln>
            <a:noFill/>
          </a:ln>
        </p:spPr>
        <p:txBody>
          <a:bodyPr wrap="none" bIns="118800" anchor="ctr"/>
          <a:lstStyle>
            <a:lvl1pPr>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eaLnBrk="1" fontAlgn="auto" hangingPunct="1">
              <a:spcAft>
                <a:spcPts val="0"/>
              </a:spcAft>
              <a:defRPr/>
            </a:pPr>
            <a:endParaRPr lang="zh-CN" altLang="zh-CN" sz="1800" u="none" kern="0" smtClean="0">
              <a:solidFill>
                <a:srgbClr val="000000"/>
              </a:solidFill>
            </a:endParaRPr>
          </a:p>
        </p:txBody>
      </p:sp>
      <p:sp>
        <p:nvSpPr>
          <p:cNvPr id="44" name="AutoShape 29"/>
          <p:cNvSpPr>
            <a:spLocks noChangeArrowheads="1"/>
          </p:cNvSpPr>
          <p:nvPr/>
        </p:nvSpPr>
        <p:spPr bwMode="auto">
          <a:xfrm>
            <a:off x="1187469" y="3936994"/>
            <a:ext cx="401638" cy="673100"/>
          </a:xfrm>
          <a:prstGeom prst="rightArrow">
            <a:avLst>
              <a:gd name="adj1" fmla="val 50000"/>
              <a:gd name="adj2" fmla="val 59120"/>
            </a:avLst>
          </a:prstGeom>
          <a:solidFill>
            <a:srgbClr val="FF0000"/>
          </a:solidFill>
          <a:ln>
            <a:noFill/>
          </a:ln>
        </p:spPr>
        <p:txBody>
          <a:bodyPr wrap="none" bIns="118800" anchor="ctr"/>
          <a:lstStyle/>
          <a:p>
            <a:pPr eaLnBrk="1" fontAlgn="auto" hangingPunct="1">
              <a:spcAft>
                <a:spcPts val="0"/>
              </a:spcAft>
              <a:defRPr/>
            </a:pPr>
            <a:endParaRPr lang="zh-CN" altLang="zh-CN" sz="1800" kern="0">
              <a:solidFill>
                <a:srgbClr val="000000"/>
              </a:solidFill>
              <a:ea typeface="宋体" panose="02010600030101010101" pitchFamily="2" charset="-122"/>
            </a:endParaRPr>
          </a:p>
        </p:txBody>
      </p:sp>
      <p:sp>
        <p:nvSpPr>
          <p:cNvPr id="45" name="AutoShape 30"/>
          <p:cNvSpPr>
            <a:spLocks noChangeArrowheads="1"/>
          </p:cNvSpPr>
          <p:nvPr/>
        </p:nvSpPr>
        <p:spPr bwMode="auto">
          <a:xfrm>
            <a:off x="1190644" y="5286388"/>
            <a:ext cx="401638" cy="673100"/>
          </a:xfrm>
          <a:prstGeom prst="rightArrow">
            <a:avLst>
              <a:gd name="adj1" fmla="val 50000"/>
              <a:gd name="adj2" fmla="val 59120"/>
            </a:avLst>
          </a:prstGeom>
          <a:solidFill>
            <a:srgbClr val="FF0000"/>
          </a:solidFill>
          <a:ln>
            <a:noFill/>
          </a:ln>
        </p:spPr>
        <p:txBody>
          <a:bodyPr wrap="none" bIns="118800" anchor="ctr"/>
          <a:lstStyle/>
          <a:p>
            <a:pPr eaLnBrk="1" fontAlgn="auto" hangingPunct="1">
              <a:spcAft>
                <a:spcPts val="0"/>
              </a:spcAft>
              <a:defRPr/>
            </a:pPr>
            <a:endParaRPr lang="zh-CN" altLang="zh-CN" sz="1800" kern="0">
              <a:solidFill>
                <a:srgbClr val="000000"/>
              </a:solidFill>
              <a:ea typeface="宋体" panose="02010600030101010101" pitchFamily="2" charset="-122"/>
            </a:endParaRPr>
          </a:p>
        </p:txBody>
      </p:sp>
      <p:grpSp>
        <p:nvGrpSpPr>
          <p:cNvPr id="2" name="组合 2"/>
          <p:cNvGrpSpPr/>
          <p:nvPr/>
        </p:nvGrpSpPr>
        <p:grpSpPr bwMode="auto">
          <a:xfrm>
            <a:off x="398482" y="2787326"/>
            <a:ext cx="625420" cy="3375034"/>
            <a:chOff x="7870519" y="1320459"/>
            <a:chExt cx="736145" cy="4988861"/>
          </a:xfrm>
        </p:grpSpPr>
        <p:sp>
          <p:nvSpPr>
            <p:cNvPr id="48" name="圆角矩形 1"/>
            <p:cNvSpPr>
              <a:spLocks noChangeArrowheads="1"/>
            </p:cNvSpPr>
            <p:nvPr/>
          </p:nvSpPr>
          <p:spPr bwMode="auto">
            <a:xfrm>
              <a:off x="7870519" y="1320459"/>
              <a:ext cx="700087" cy="4988861"/>
            </a:xfrm>
            <a:prstGeom prst="roundRect">
              <a:avLst>
                <a:gd name="adj" fmla="val 16667"/>
              </a:avLst>
            </a:prstGeom>
            <a:noFill/>
            <a:ln w="28575" algn="ctr">
              <a:solidFill>
                <a:srgbClr val="0000CC"/>
              </a:solidFill>
              <a:prstDash val="sysDot"/>
              <a:round/>
            </a:ln>
          </p:spPr>
          <p:txBody>
            <a:bodyPr>
              <a:spAutoFit/>
            </a:bodyPr>
            <a:lstStyle/>
            <a:p>
              <a:pPr marL="360680" indent="-180975">
                <a:lnSpc>
                  <a:spcPct val="120000"/>
                </a:lnSpc>
                <a:spcBef>
                  <a:spcPct val="20000"/>
                </a:spcBef>
                <a:buClr>
                  <a:srgbClr val="FF00FF"/>
                </a:buClr>
                <a:buSzPct val="60000"/>
                <a:buFont typeface="Wingdings" panose="05000000000000000000" pitchFamily="2" charset="2"/>
                <a:buChar char="p"/>
              </a:pPr>
              <a:endParaRPr lang="zh-CN" altLang="zh-CN">
                <a:solidFill>
                  <a:srgbClr val="000000"/>
                </a:solidFill>
              </a:endParaRPr>
            </a:p>
          </p:txBody>
        </p:sp>
        <p:sp>
          <p:nvSpPr>
            <p:cNvPr id="49" name="Rectangle 12"/>
            <p:cNvSpPr>
              <a:spLocks noChangeAspect="1" noChangeArrowheads="1"/>
            </p:cNvSpPr>
            <p:nvPr/>
          </p:nvSpPr>
          <p:spPr bwMode="auto">
            <a:xfrm>
              <a:off x="7964123" y="2666912"/>
              <a:ext cx="642541" cy="2303895"/>
            </a:xfrm>
            <a:prstGeom prst="rect">
              <a:avLst/>
            </a:prstGeom>
            <a:noFill/>
            <a:ln>
              <a:prstDash val="sysDot"/>
            </a:ln>
          </p:spPr>
          <p:style>
            <a:lnRef idx="3">
              <a:schemeClr val="lt1"/>
            </a:lnRef>
            <a:fillRef idx="1">
              <a:schemeClr val="accent3"/>
            </a:fillRef>
            <a:effectRef idx="1">
              <a:schemeClr val="accent3"/>
            </a:effectRef>
            <a:fontRef idx="minor">
              <a:schemeClr val="lt1"/>
            </a:fontRef>
          </p:style>
          <p:txBody>
            <a:bodyPr anchor="ctr"/>
            <a:lstStyle/>
            <a:p>
              <a:pPr eaLnBrk="1" latinLnBrk="1" hangingPunct="1">
                <a:spcBef>
                  <a:spcPct val="25000"/>
                </a:spcBef>
                <a:buClr>
                  <a:srgbClr val="FF00FF"/>
                </a:buClr>
                <a:buSzPct val="60000"/>
                <a:buFont typeface="Wingdings" panose="05000000000000000000" pitchFamily="2" charset="2"/>
                <a:buNone/>
                <a:defRPr/>
              </a:pPr>
              <a:r>
                <a:rPr lang="zh-CN" altLang="en-US" sz="1600" dirty="0" smtClean="0">
                  <a:solidFill>
                    <a:srgbClr val="000000"/>
                  </a:solidFill>
                  <a:latin typeface="黑体" panose="02010609060101010101" pitchFamily="49" charset="-122"/>
                  <a:ea typeface="黑体" panose="02010609060101010101" pitchFamily="49" charset="-122"/>
                </a:rPr>
                <a:t>非煤矿山防治水技术发展趋势</a:t>
              </a:r>
              <a:endParaRPr lang="zh-CN" altLang="en-US" sz="1600" dirty="0">
                <a:solidFill>
                  <a:srgbClr val="000000"/>
                </a:solidFill>
                <a:latin typeface="黑体" panose="02010609060101010101" pitchFamily="49" charset="-122"/>
                <a:ea typeface="黑体" panose="02010609060101010101" pitchFamily="49" charset="-122"/>
              </a:endParaRPr>
            </a:p>
          </p:txBody>
        </p:sp>
      </p:grpSp>
      <p:sp>
        <p:nvSpPr>
          <p:cNvPr id="50" name="AutoShape 20"/>
          <p:cNvSpPr>
            <a:spLocks noChangeArrowheads="1"/>
          </p:cNvSpPr>
          <p:nvPr/>
        </p:nvSpPr>
        <p:spPr bwMode="auto">
          <a:xfrm>
            <a:off x="1674832" y="2643182"/>
            <a:ext cx="7046912" cy="936625"/>
          </a:xfrm>
          <a:prstGeom prst="roundRect">
            <a:avLst>
              <a:gd name="adj" fmla="val 16667"/>
            </a:avLst>
          </a:prstGeom>
          <a:noFill/>
          <a:ln w="25400" algn="ctr">
            <a:solidFill>
              <a:srgbClr val="0000FF"/>
            </a:solidFill>
            <a:round/>
          </a:ln>
        </p:spPr>
        <p:txBody>
          <a:bodyPr wrap="none" bIns="118800" anchor="ctr"/>
          <a:lstStyle>
            <a:lvl1pPr>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eaLnBrk="1" fontAlgn="auto" hangingPunct="1">
              <a:spcAft>
                <a:spcPts val="0"/>
              </a:spcAft>
              <a:defRPr/>
            </a:pPr>
            <a:endParaRPr lang="zh-CN" altLang="zh-CN" sz="1800" u="none" kern="0" smtClean="0">
              <a:solidFill>
                <a:srgbClr val="000000"/>
              </a:solidFill>
            </a:endParaRPr>
          </a:p>
        </p:txBody>
      </p:sp>
      <p:sp>
        <p:nvSpPr>
          <p:cNvPr id="51" name="AutoShape 20"/>
          <p:cNvSpPr>
            <a:spLocks noChangeArrowheads="1"/>
          </p:cNvSpPr>
          <p:nvPr/>
        </p:nvSpPr>
        <p:spPr bwMode="auto">
          <a:xfrm>
            <a:off x="1674832" y="3809994"/>
            <a:ext cx="7046912" cy="936625"/>
          </a:xfrm>
          <a:prstGeom prst="roundRect">
            <a:avLst>
              <a:gd name="adj" fmla="val 16667"/>
            </a:avLst>
          </a:prstGeom>
          <a:noFill/>
          <a:ln w="25400" algn="ctr">
            <a:solidFill>
              <a:srgbClr val="0000FF"/>
            </a:solidFill>
            <a:round/>
          </a:ln>
        </p:spPr>
        <p:txBody>
          <a:bodyPr wrap="none" bIns="118800" anchor="ctr"/>
          <a:lstStyle>
            <a:lvl1pPr>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eaLnBrk="1" fontAlgn="auto" hangingPunct="1">
              <a:spcAft>
                <a:spcPts val="0"/>
              </a:spcAft>
              <a:defRPr/>
            </a:pPr>
            <a:endParaRPr lang="zh-CN" altLang="zh-CN" sz="1800" u="none" kern="0" smtClean="0">
              <a:solidFill>
                <a:srgbClr val="000000"/>
              </a:solidFill>
            </a:endParaRPr>
          </a:p>
        </p:txBody>
      </p:sp>
      <p:sp>
        <p:nvSpPr>
          <p:cNvPr id="52" name="Text Box 12"/>
          <p:cNvSpPr txBox="1">
            <a:spLocks noChangeArrowheads="1"/>
          </p:cNvSpPr>
          <p:nvPr/>
        </p:nvSpPr>
        <p:spPr bwMode="auto">
          <a:xfrm>
            <a:off x="809588" y="1285860"/>
            <a:ext cx="10287072" cy="1015663"/>
          </a:xfrm>
          <a:prstGeom prst="rect">
            <a:avLst/>
          </a:prstGeom>
          <a:noFill/>
          <a:ln w="25400">
            <a:solidFill>
              <a:srgbClr val="0000FF"/>
            </a:solidFill>
            <a:prstDash val="dash"/>
            <a:miter lim="800000"/>
          </a:ln>
        </p:spPr>
        <p:txBody>
          <a:bodyPr wrap="square">
            <a:spAutoFit/>
          </a:bodyPr>
          <a:lstStyle/>
          <a:p>
            <a:pPr>
              <a:spcBef>
                <a:spcPct val="50000"/>
              </a:spcBef>
            </a:pPr>
            <a:r>
              <a:rPr lang="zh-CN" altLang="en-US" sz="2000" b="1" dirty="0" smtClean="0">
                <a:solidFill>
                  <a:srgbClr val="333399"/>
                </a:solidFill>
                <a:latin typeface="华文新魏" panose="02010800040101010101" pitchFamily="2" charset="-122"/>
                <a:ea typeface="华文新魏" panose="02010800040101010101" pitchFamily="2" charset="-122"/>
              </a:rPr>
              <a:t>从</a:t>
            </a:r>
            <a:r>
              <a:rPr lang="en-US" altLang="zh-CN" sz="2000" b="1" dirty="0" smtClean="0">
                <a:solidFill>
                  <a:srgbClr val="333399"/>
                </a:solidFill>
                <a:latin typeface="华文新魏" panose="02010800040101010101" pitchFamily="2" charset="-122"/>
                <a:ea typeface="华文新魏" panose="02010800040101010101" pitchFamily="2" charset="-122"/>
              </a:rPr>
              <a:t>60</a:t>
            </a:r>
            <a:r>
              <a:rPr lang="zh-CN" altLang="en-US" sz="2000" b="1" dirty="0" smtClean="0">
                <a:solidFill>
                  <a:srgbClr val="333399"/>
                </a:solidFill>
                <a:latin typeface="华文新魏" panose="02010800040101010101" pitchFamily="2" charset="-122"/>
                <a:ea typeface="华文新魏" panose="02010800040101010101" pitchFamily="2" charset="-122"/>
              </a:rPr>
              <a:t>多年我国非煤矿山防治水技术发展历史看，从水害预测预报、水害探查、水害治理等方面，都探索出来了一些实用、有效的技术。但由于老矿山开采深度越来越大，开采强度越来越高，新建矿山水文条件复杂，新安全形势给矿山防治水工作中提出了更高的要求。</a:t>
            </a:r>
            <a:endParaRPr lang="zh-CN" altLang="en-US" sz="2000" b="1" dirty="0">
              <a:solidFill>
                <a:srgbClr val="333399"/>
              </a:solidFill>
              <a:latin typeface="华文新魏" panose="02010800040101010101" pitchFamily="2" charset="-122"/>
              <a:ea typeface="华文新魏" panose="02010800040101010101" pitchFamily="2" charset="-122"/>
            </a:endParaRPr>
          </a:p>
        </p:txBody>
      </p:sp>
      <p:sp>
        <p:nvSpPr>
          <p:cNvPr id="20" name="Text Box 14"/>
          <p:cNvSpPr txBox="1">
            <a:spLocks noChangeArrowheads="1"/>
          </p:cNvSpPr>
          <p:nvPr/>
        </p:nvSpPr>
        <p:spPr bwMode="auto">
          <a:xfrm>
            <a:off x="3238480" y="5452276"/>
            <a:ext cx="4162415" cy="424155"/>
          </a:xfrm>
          <a:prstGeom prst="rect">
            <a:avLst/>
          </a:prstGeom>
          <a:noFill/>
          <a:ln>
            <a:noFill/>
          </a:ln>
        </p:spPr>
        <p:txBody>
          <a:bodyPr wrap="square">
            <a:spAutoFit/>
          </a:bodyPr>
          <a:lstStyle>
            <a:lvl1pPr marL="174625" indent="-174625">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a:lnSpc>
                <a:spcPct val="125000"/>
              </a:lnSpc>
              <a:buClr>
                <a:srgbClr val="FF0000"/>
              </a:buClr>
              <a:buFont typeface="Wingdings" panose="05000000000000000000" pitchFamily="2" charset="2"/>
              <a:buChar char="u"/>
              <a:defRPr/>
            </a:pPr>
            <a:r>
              <a:rPr lang="zh-CN" altLang="en-US" sz="2000" u="none" dirty="0" smtClean="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rPr>
              <a:t> 开发高强度速凝膨胀早强浆液</a:t>
            </a:r>
            <a:endParaRPr lang="zh-CN" altLang="en-US" sz="2000" u="none" dirty="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1" name="Text Box 14"/>
          <p:cNvSpPr txBox="1">
            <a:spLocks noChangeArrowheads="1"/>
          </p:cNvSpPr>
          <p:nvPr/>
        </p:nvSpPr>
        <p:spPr bwMode="auto">
          <a:xfrm>
            <a:off x="3238480" y="5790927"/>
            <a:ext cx="4162415" cy="424155"/>
          </a:xfrm>
          <a:prstGeom prst="rect">
            <a:avLst/>
          </a:prstGeom>
          <a:noFill/>
          <a:ln>
            <a:noFill/>
          </a:ln>
        </p:spPr>
        <p:txBody>
          <a:bodyPr wrap="square">
            <a:spAutoFit/>
          </a:bodyPr>
          <a:lstStyle>
            <a:lvl1pPr marL="174625" indent="-174625">
              <a:defRPr b="1" u="sng">
                <a:solidFill>
                  <a:srgbClr val="FFFF00"/>
                </a:solidFill>
                <a:latin typeface="Arial" panose="020B0604020202020204" pitchFamily="34" charset="0"/>
                <a:ea typeface="宋体" panose="02010600030101010101" pitchFamily="2" charset="-122"/>
              </a:defRPr>
            </a:lvl1pPr>
            <a:lvl2pPr marL="742950" indent="-285750">
              <a:defRPr b="1" u="sng">
                <a:solidFill>
                  <a:srgbClr val="FFFF00"/>
                </a:solidFill>
                <a:latin typeface="Arial" panose="020B0604020202020204" pitchFamily="34" charset="0"/>
                <a:ea typeface="宋体" panose="02010600030101010101" pitchFamily="2" charset="-122"/>
              </a:defRPr>
            </a:lvl2pPr>
            <a:lvl3pPr marL="1143000" indent="-228600">
              <a:defRPr b="1" u="sng">
                <a:solidFill>
                  <a:srgbClr val="FFFF00"/>
                </a:solidFill>
                <a:latin typeface="Arial" panose="020B0604020202020204" pitchFamily="34" charset="0"/>
                <a:ea typeface="宋体" panose="02010600030101010101" pitchFamily="2" charset="-122"/>
              </a:defRPr>
            </a:lvl3pPr>
            <a:lvl4pPr marL="1600200" indent="-228600">
              <a:defRPr b="1" u="sng">
                <a:solidFill>
                  <a:srgbClr val="FFFF00"/>
                </a:solidFill>
                <a:latin typeface="Arial" panose="020B0604020202020204" pitchFamily="34" charset="0"/>
                <a:ea typeface="宋体" panose="02010600030101010101" pitchFamily="2" charset="-122"/>
              </a:defRPr>
            </a:lvl4pPr>
            <a:lvl5pPr marL="2057400" indent="-228600">
              <a:defRPr b="1" u="sng">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u="sng">
                <a:solidFill>
                  <a:srgbClr val="FFFF00"/>
                </a:solidFill>
                <a:latin typeface="Arial" panose="020B0604020202020204" pitchFamily="34" charset="0"/>
                <a:ea typeface="宋体" panose="02010600030101010101" pitchFamily="2" charset="-122"/>
              </a:defRPr>
            </a:lvl9pPr>
          </a:lstStyle>
          <a:p>
            <a:pPr>
              <a:lnSpc>
                <a:spcPct val="125000"/>
              </a:lnSpc>
              <a:buClr>
                <a:srgbClr val="FF0000"/>
              </a:buClr>
              <a:buFont typeface="Wingdings" panose="05000000000000000000" pitchFamily="2" charset="2"/>
              <a:buChar char="u"/>
              <a:defRPr/>
            </a:pPr>
            <a:r>
              <a:rPr lang="zh-CN" altLang="en-US" sz="2000" u="none" dirty="0" smtClean="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rPr>
              <a:t> 模块化、自动化注浆设备</a:t>
            </a:r>
            <a:endParaRPr lang="zh-CN" altLang="en-US" sz="2000" u="none" dirty="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2" name="AutoShape 29"/>
          <p:cNvSpPr>
            <a:spLocks noChangeArrowheads="1"/>
          </p:cNvSpPr>
          <p:nvPr/>
        </p:nvSpPr>
        <p:spPr bwMode="auto">
          <a:xfrm>
            <a:off x="8810644" y="3429000"/>
            <a:ext cx="642942" cy="1601794"/>
          </a:xfrm>
          <a:prstGeom prst="rightArrow">
            <a:avLst>
              <a:gd name="adj1" fmla="val 50000"/>
              <a:gd name="adj2" fmla="val 59120"/>
            </a:avLst>
          </a:prstGeom>
          <a:solidFill>
            <a:srgbClr val="FF0000"/>
          </a:solidFill>
          <a:ln>
            <a:noFill/>
          </a:ln>
        </p:spPr>
        <p:txBody>
          <a:bodyPr wrap="none" bIns="118800" anchor="ctr"/>
          <a:lstStyle/>
          <a:p>
            <a:pPr eaLnBrk="1" fontAlgn="auto" hangingPunct="1">
              <a:spcAft>
                <a:spcPts val="0"/>
              </a:spcAft>
              <a:defRPr/>
            </a:pPr>
            <a:endParaRPr lang="zh-CN" altLang="zh-CN" sz="1800" kern="0">
              <a:solidFill>
                <a:srgbClr val="000000"/>
              </a:solidFill>
              <a:ea typeface="宋体" panose="02010600030101010101" pitchFamily="2" charset="-122"/>
            </a:endParaRPr>
          </a:p>
        </p:txBody>
      </p:sp>
      <p:grpSp>
        <p:nvGrpSpPr>
          <p:cNvPr id="23" name="组合 22"/>
          <p:cNvGrpSpPr/>
          <p:nvPr/>
        </p:nvGrpSpPr>
        <p:grpSpPr>
          <a:xfrm>
            <a:off x="9525129" y="2500306"/>
            <a:ext cx="2666871" cy="3929090"/>
            <a:chOff x="3116" y="4642"/>
            <a:chExt cx="5988" cy="4394"/>
          </a:xfrm>
        </p:grpSpPr>
        <p:sp>
          <p:nvSpPr>
            <p:cNvPr id="24" name="文本框 5"/>
            <p:cNvSpPr txBox="1">
              <a:spLocks noChangeArrowheads="1"/>
            </p:cNvSpPr>
            <p:nvPr>
              <p:custDataLst>
                <p:tags r:id="rId1"/>
              </p:custDataLst>
            </p:nvPr>
          </p:nvSpPr>
          <p:spPr bwMode="auto">
            <a:xfrm>
              <a:off x="3116" y="5041"/>
              <a:ext cx="5988" cy="3297"/>
            </a:xfrm>
            <a:prstGeom prst="rect">
              <a:avLst/>
            </a:prstGeom>
            <a:noFill/>
            <a:ln w="9525">
              <a:noFill/>
              <a:miter lim="800000"/>
            </a:ln>
          </p:spPr>
          <p:txBody>
            <a:bodyPr>
              <a:noAutofit/>
            </a:bodyPr>
            <a:lstStyle/>
            <a:p>
              <a:pPr marL="342900" indent="-342900">
                <a:lnSpc>
                  <a:spcPct val="150000"/>
                </a:lnSpc>
                <a:buClr>
                  <a:srgbClr val="C00000"/>
                </a:buClr>
                <a:buSzPct val="80000"/>
                <a:buFont typeface="Wingdings" panose="05000000000000000000" pitchFamily="2" charset="2"/>
                <a:buChar char="p"/>
              </a:pPr>
              <a:r>
                <a:rPr lang="zh-CN" altLang="en-US" dirty="0" smtClean="0">
                  <a:latin typeface="黑体" panose="02010609060101010101" pitchFamily="49" charset="-122"/>
                  <a:ea typeface="黑体" panose="02010609060101010101" pitchFamily="49" charset="-122"/>
                </a:rPr>
                <a:t>应用大数据建立水害智能决策系统</a:t>
              </a:r>
              <a:endParaRPr lang="en-US" altLang="zh-CN" dirty="0" smtClean="0">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dirty="0" smtClean="0">
                  <a:solidFill>
                    <a:schemeClr val="tx1"/>
                  </a:solidFill>
                  <a:latin typeface="黑体" panose="02010609060101010101" pitchFamily="49" charset="-122"/>
                  <a:ea typeface="黑体" panose="02010609060101010101" pitchFamily="49" charset="-122"/>
                </a:rPr>
                <a:t>保护地下水资源</a:t>
              </a:r>
              <a:endParaRPr lang="en-US" altLang="zh-CN" dirty="0" smtClean="0">
                <a:solidFill>
                  <a:schemeClr val="tx1"/>
                </a:solidFill>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dirty="0" smtClean="0">
                  <a:latin typeface="黑体" panose="02010609060101010101" pitchFamily="49" charset="-122"/>
                  <a:ea typeface="黑体" panose="02010609060101010101" pitchFamily="49" charset="-122"/>
                </a:rPr>
                <a:t>防治水与</a:t>
              </a:r>
              <a:r>
                <a:rPr lang="zh-CN" altLang="en-US" dirty="0" smtClean="0">
                  <a:solidFill>
                    <a:schemeClr val="tx1"/>
                  </a:solidFill>
                  <a:latin typeface="黑体" panose="02010609060101010101" pitchFamily="49" charset="-122"/>
                  <a:ea typeface="黑体" panose="02010609060101010101" pitchFamily="49" charset="-122"/>
                </a:rPr>
                <a:t>勘探、基建、回采、充填协同</a:t>
              </a:r>
              <a:endParaRPr lang="en-US" altLang="zh-CN" dirty="0" smtClean="0">
                <a:solidFill>
                  <a:schemeClr val="tx1"/>
                </a:solidFill>
                <a:latin typeface="黑体" panose="02010609060101010101" pitchFamily="49" charset="-122"/>
                <a:ea typeface="黑体" panose="02010609060101010101" pitchFamily="49" charset="-122"/>
              </a:endParaRPr>
            </a:p>
            <a:p>
              <a:pPr marL="342900" indent="-342900">
                <a:lnSpc>
                  <a:spcPct val="150000"/>
                </a:lnSpc>
                <a:buClr>
                  <a:srgbClr val="C00000"/>
                </a:buClr>
                <a:buSzPct val="80000"/>
                <a:buFont typeface="Wingdings" panose="05000000000000000000" pitchFamily="2" charset="2"/>
                <a:buChar char="p"/>
              </a:pPr>
              <a:r>
                <a:rPr lang="zh-CN" altLang="en-US" dirty="0" smtClean="0">
                  <a:solidFill>
                    <a:schemeClr val="tx1"/>
                  </a:solidFill>
                  <a:latin typeface="黑体" panose="02010609060101010101" pitchFamily="49" charset="-122"/>
                  <a:ea typeface="黑体" panose="02010609060101010101" pitchFamily="49" charset="-122"/>
                </a:rPr>
                <a:t>应用新技术实现绿色开采</a:t>
              </a:r>
              <a:endParaRPr lang="zh-CN" altLang="en-US" dirty="0">
                <a:solidFill>
                  <a:schemeClr val="tx1"/>
                </a:solidFill>
                <a:latin typeface="黑体" panose="02010609060101010101" pitchFamily="49" charset="-122"/>
                <a:ea typeface="黑体" panose="02010609060101010101" pitchFamily="49" charset="-122"/>
              </a:endParaRPr>
            </a:p>
          </p:txBody>
        </p:sp>
        <p:sp>
          <p:nvSpPr>
            <p:cNvPr id="25" name="圆角矩形 24"/>
            <p:cNvSpPr/>
            <p:nvPr>
              <p:custDataLst>
                <p:tags r:id="rId2"/>
              </p:custDataLst>
            </p:nvPr>
          </p:nvSpPr>
          <p:spPr>
            <a:xfrm>
              <a:off x="3116" y="4642"/>
              <a:ext cx="5898" cy="4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a:solidFill>
                    <a:srgbClr val="0000CC"/>
                  </a:solidFill>
                </a:ln>
                <a:solidFill>
                  <a:srgbClr val="FFFFFF"/>
                </a:solidFil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示 6"/>
          <p:cNvPicPr>
            <a:picLocks noChangeArrowheads="1"/>
          </p:cNvPicPr>
          <p:nvPr/>
        </p:nvPicPr>
        <p:blipFill rotWithShape="1">
          <a:blip r:embed="rId2">
            <a:extLst>
              <a:ext uri="{28A0092B-C50C-407E-A947-70E740481C1C}">
                <a14:useLocalDpi xmlns="" xmlns:a14="http://schemas.microsoft.com/office/drawing/2010/main" val="0"/>
              </a:ext>
            </a:extLst>
          </a:blip>
          <a:srcRect r="26385" b="28853"/>
          <a:stretch>
            <a:fillRect/>
          </a:stretch>
        </p:blipFill>
        <p:spPr bwMode="auto">
          <a:xfrm>
            <a:off x="829499" y="1021424"/>
            <a:ext cx="4439618" cy="433822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 name="图示 3"/>
          <p:cNvGraphicFramePr/>
          <p:nvPr/>
        </p:nvGraphicFramePr>
        <p:xfrm>
          <a:off x="4992418" y="1513306"/>
          <a:ext cx="6389994" cy="38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p:cNvGrpSpPr/>
          <p:nvPr/>
        </p:nvGrpSpPr>
        <p:grpSpPr bwMode="auto">
          <a:xfrm>
            <a:off x="183175" y="1571612"/>
            <a:ext cx="7056784" cy="4464496"/>
            <a:chOff x="672" y="912"/>
            <a:chExt cx="4544" cy="2976"/>
          </a:xfrm>
        </p:grpSpPr>
        <p:sp>
          <p:nvSpPr>
            <p:cNvPr id="7" name="AutoShape 4"/>
            <p:cNvSpPr>
              <a:spLocks noChangeArrowheads="1"/>
            </p:cNvSpPr>
            <p:nvPr/>
          </p:nvSpPr>
          <p:spPr bwMode="gray">
            <a:xfrm flipV="1">
              <a:off x="1432" y="1244"/>
              <a:ext cx="2784" cy="1680"/>
            </a:xfrm>
            <a:prstGeom prst="upArrow">
              <a:avLst>
                <a:gd name="adj1" fmla="val 57824"/>
                <a:gd name="adj2" fmla="val 54398"/>
              </a:avLst>
            </a:prstGeom>
            <a:gradFill rotWithShape="1">
              <a:gsLst>
                <a:gs pos="0">
                  <a:schemeClr val="accent1"/>
                </a:gs>
                <a:gs pos="100000">
                  <a:schemeClr val="accent1">
                    <a:gamma/>
                    <a:tint val="0"/>
                    <a:invGamma/>
                  </a:schemeClr>
                </a:gs>
              </a:gsLst>
              <a:lin ang="5400000" scaled="1"/>
            </a:gradFill>
            <a:ln>
              <a:noFill/>
            </a:ln>
            <a:effec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 name="AutoShape 5"/>
            <p:cNvSpPr>
              <a:spLocks noChangeArrowheads="1"/>
            </p:cNvSpPr>
            <p:nvPr/>
          </p:nvSpPr>
          <p:spPr bwMode="gray">
            <a:xfrm>
              <a:off x="1488" y="912"/>
              <a:ext cx="2784" cy="362"/>
            </a:xfrm>
            <a:prstGeom prst="roundRect">
              <a:avLst>
                <a:gd name="adj" fmla="val 50000"/>
              </a:avLst>
            </a:prstGeom>
            <a:gradFill rotWithShape="1">
              <a:gsLst>
                <a:gs pos="0">
                  <a:srgbClr val="8488C4"/>
                </a:gs>
                <a:gs pos="53000">
                  <a:srgbClr val="D4DEFF"/>
                </a:gs>
                <a:gs pos="83000">
                  <a:srgbClr val="D4DEFF"/>
                </a:gs>
                <a:gs pos="100000">
                  <a:srgbClr val="96AB94"/>
                </a:gs>
              </a:gsLst>
              <a:lin ang="0" scaled="0"/>
            </a:gradFill>
            <a:ln w="38100" algn="ctr">
              <a:solidFill>
                <a:srgbClr val="FFFFFF"/>
              </a:solidFill>
              <a:round/>
            </a:ln>
            <a:effectLst>
              <a:outerShdw dist="63500" dir="3187806" algn="ctr" rotWithShape="0">
                <a:srgbClr val="001D3A"/>
              </a:outerShdw>
            </a:effectLst>
          </p:spPr>
          <p:txBody>
            <a:bodyPr wrap="none" anchor="ctr"/>
            <a:lstStyle/>
            <a:p>
              <a:pPr algn="ctr">
                <a:defRPr/>
              </a:pPr>
              <a:r>
                <a:rPr lang="zh-CN" altLang="en-US" sz="2000" b="1" dirty="0">
                  <a:effectLst>
                    <a:outerShdw blurRad="38100" dist="38100" dir="2700000" algn="tl">
                      <a:srgbClr val="B2B2B2"/>
                    </a:outerShdw>
                  </a:effectLst>
                  <a:latin typeface="Verdana" panose="020B0604030504040204" pitchFamily="34" charset="0"/>
                </a:rPr>
                <a:t>可供选择的防治水方案</a:t>
              </a:r>
              <a:endParaRPr lang="en-US" altLang="zh-CN" sz="2000" b="1" dirty="0">
                <a:effectLst>
                  <a:outerShdw blurRad="38100" dist="38100" dir="2700000" algn="tl">
                    <a:srgbClr val="B2B2B2"/>
                  </a:outerShdw>
                </a:effectLst>
                <a:latin typeface="Verdana" panose="020B0604030504040204" pitchFamily="34" charset="0"/>
              </a:endParaRPr>
            </a:p>
          </p:txBody>
        </p:sp>
        <p:sp>
          <p:nvSpPr>
            <p:cNvPr id="9" name="Text Box 6"/>
            <p:cNvSpPr txBox="1">
              <a:spLocks noChangeArrowheads="1"/>
            </p:cNvSpPr>
            <p:nvPr/>
          </p:nvSpPr>
          <p:spPr bwMode="gray">
            <a:xfrm>
              <a:off x="2336" y="1766"/>
              <a:ext cx="1086" cy="446"/>
            </a:xfrm>
            <a:prstGeom prst="rect">
              <a:avLst/>
            </a:prstGeom>
            <a:noFill/>
            <a:ln w="9525" algn="ctr">
              <a:noFill/>
              <a:miter lim="800000"/>
            </a:ln>
          </p:spPr>
          <p:txBody>
            <a:bodyPr wrap="none">
              <a:spAutoFit/>
            </a:bodyPr>
            <a:lstStyle/>
            <a:p>
              <a:pPr algn="ctr">
                <a:defRPr/>
              </a:pPr>
              <a:r>
                <a:rPr lang="zh-CN" altLang="en-US" sz="2000" b="1" dirty="0">
                  <a:solidFill>
                    <a:schemeClr val="tx1"/>
                  </a:solidFill>
                  <a:latin typeface="+mj-ea"/>
                  <a:ea typeface="+mj-ea"/>
                </a:rPr>
                <a:t>减少疏干流量</a:t>
              </a:r>
              <a:endParaRPr lang="en-US" altLang="zh-CN" sz="2000" b="1" dirty="0">
                <a:solidFill>
                  <a:schemeClr val="tx1"/>
                </a:solidFill>
                <a:latin typeface="+mj-ea"/>
                <a:ea typeface="+mj-ea"/>
              </a:endParaRPr>
            </a:p>
            <a:p>
              <a:pPr algn="ctr">
                <a:defRPr/>
              </a:pPr>
              <a:r>
                <a:rPr lang="zh-CN" altLang="en-US" sz="2000" b="1" dirty="0">
                  <a:solidFill>
                    <a:schemeClr val="tx1"/>
                  </a:solidFill>
                  <a:latin typeface="+mj-ea"/>
                  <a:ea typeface="+mj-ea"/>
                </a:rPr>
                <a:t>保证安全开采</a:t>
              </a:r>
            </a:p>
          </p:txBody>
        </p:sp>
        <p:grpSp>
          <p:nvGrpSpPr>
            <p:cNvPr id="12" name="Group 7"/>
            <p:cNvGrpSpPr/>
            <p:nvPr/>
          </p:nvGrpSpPr>
          <p:grpSpPr bwMode="auto">
            <a:xfrm>
              <a:off x="672" y="2648"/>
              <a:ext cx="1107" cy="1177"/>
              <a:chOff x="672" y="2648"/>
              <a:chExt cx="1107" cy="1177"/>
            </a:xfrm>
          </p:grpSpPr>
          <p:grpSp>
            <p:nvGrpSpPr>
              <p:cNvPr id="28" name="Group 8"/>
              <p:cNvGrpSpPr/>
              <p:nvPr/>
            </p:nvGrpSpPr>
            <p:grpSpPr bwMode="auto">
              <a:xfrm>
                <a:off x="843" y="2648"/>
                <a:ext cx="936" cy="954"/>
                <a:chOff x="980" y="1687"/>
                <a:chExt cx="1248" cy="1296"/>
              </a:xfrm>
            </p:grpSpPr>
            <p:sp>
              <p:nvSpPr>
                <p:cNvPr id="32" name="Oval 10"/>
                <p:cNvSpPr>
                  <a:spLocks noChangeArrowheads="1"/>
                </p:cNvSpPr>
                <p:nvPr/>
              </p:nvSpPr>
              <p:spPr bwMode="gray">
                <a:xfrm>
                  <a:off x="980" y="1687"/>
                  <a:ext cx="1248" cy="1296"/>
                </a:xfrm>
                <a:prstGeom prst="ellipse">
                  <a:avLst/>
                </a:prstGeom>
                <a:gradFill rotWithShape="1">
                  <a:gsLst>
                    <a:gs pos="0">
                      <a:schemeClr val="accent2"/>
                    </a:gs>
                    <a:gs pos="100000">
                      <a:schemeClr val="accent2">
                        <a:gamma/>
                        <a:shade val="63529"/>
                        <a:invGamma/>
                      </a:schemeClr>
                    </a:gs>
                  </a:gsLst>
                  <a:lin ang="5400000" scaled="1"/>
                </a:gradFill>
                <a:ln>
                  <a:noFill/>
                </a:ln>
                <a:effec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31" name="Text Box 12"/>
                <p:cNvSpPr txBox="1">
                  <a:spLocks noChangeArrowheads="1"/>
                </p:cNvSpPr>
                <p:nvPr/>
              </p:nvSpPr>
              <p:spPr bwMode="gray">
                <a:xfrm>
                  <a:off x="1069" y="2129"/>
                  <a:ext cx="1023" cy="342"/>
                </a:xfrm>
                <a:prstGeom prst="rect">
                  <a:avLst/>
                </a:prstGeom>
                <a:noFill/>
                <a:ln>
                  <a:noFill/>
                </a:ln>
                <a:effectLst/>
              </p:spPr>
              <p:txBody>
                <a:bodyPr wrap="none">
                  <a:spAutoFit/>
                </a:bodyPr>
                <a:lstStyle/>
                <a:p>
                  <a:pPr algn="ctr">
                    <a:defRPr/>
                  </a:pPr>
                  <a:r>
                    <a:rPr lang="zh-CN" altLang="en-US" sz="2000" b="1" dirty="0">
                      <a:solidFill>
                        <a:srgbClr val="FFFFFF"/>
                      </a:solidFill>
                      <a:effectLst>
                        <a:outerShdw blurRad="38100" dist="38100" dir="2700000" algn="tl">
                          <a:srgbClr val="C0C0C0"/>
                        </a:outerShdw>
                      </a:effectLst>
                      <a:latin typeface="Arial" panose="020B0604020202020204" pitchFamily="34" charset="0"/>
                    </a:rPr>
                    <a:t>控制疏干</a:t>
                  </a:r>
                  <a:endParaRPr lang="en-US" altLang="zh-CN" sz="2000" b="1" dirty="0">
                    <a:solidFill>
                      <a:srgbClr val="FFFFFF"/>
                    </a:solidFill>
                    <a:effectLst>
                      <a:outerShdw blurRad="38100" dist="38100" dir="2700000" algn="tl">
                        <a:srgbClr val="C0C0C0"/>
                      </a:outerShdw>
                    </a:effectLst>
                    <a:latin typeface="Arial" panose="020B0604020202020204" pitchFamily="34" charset="0"/>
                  </a:endParaRPr>
                </a:p>
              </p:txBody>
            </p:sp>
          </p:grpSp>
          <p:sp>
            <p:nvSpPr>
              <p:cNvPr id="29" name="Oval 13"/>
              <p:cNvSpPr>
                <a:spLocks noChangeArrowheads="1"/>
              </p:cNvSpPr>
              <p:nvPr/>
            </p:nvSpPr>
            <p:spPr bwMode="gray">
              <a:xfrm>
                <a:off x="672" y="3580"/>
                <a:ext cx="760" cy="245"/>
              </a:xfrm>
              <a:prstGeom prst="ellipse">
                <a:avLst/>
              </a:prstGeom>
              <a:gradFill rotWithShape="1">
                <a:gsLst>
                  <a:gs pos="0">
                    <a:srgbClr val="CECECE"/>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4" name="Oval 20"/>
            <p:cNvSpPr>
              <a:spLocks noChangeArrowheads="1"/>
            </p:cNvSpPr>
            <p:nvPr/>
          </p:nvSpPr>
          <p:spPr bwMode="gray">
            <a:xfrm>
              <a:off x="4299" y="3539"/>
              <a:ext cx="917" cy="307"/>
            </a:xfrm>
            <a:prstGeom prst="ellipse">
              <a:avLst/>
            </a:prstGeom>
            <a:gradFill rotWithShape="1">
              <a:gsLst>
                <a:gs pos="0">
                  <a:srgbClr val="CECECE"/>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15" name="Group 21"/>
            <p:cNvGrpSpPr/>
            <p:nvPr/>
          </p:nvGrpSpPr>
          <p:grpSpPr bwMode="auto">
            <a:xfrm>
              <a:off x="1776" y="2647"/>
              <a:ext cx="1492" cy="1241"/>
              <a:chOff x="1776" y="2647"/>
              <a:chExt cx="1492" cy="1241"/>
            </a:xfrm>
          </p:grpSpPr>
          <p:sp>
            <p:nvSpPr>
              <p:cNvPr id="26" name="Oval 23"/>
              <p:cNvSpPr>
                <a:spLocks noChangeArrowheads="1"/>
              </p:cNvSpPr>
              <p:nvPr/>
            </p:nvSpPr>
            <p:spPr bwMode="gray">
              <a:xfrm>
                <a:off x="2308" y="2647"/>
                <a:ext cx="960" cy="958"/>
              </a:xfrm>
              <a:prstGeom prst="ellipse">
                <a:avLst/>
              </a:prstGeom>
              <a:gradFill rotWithShape="1">
                <a:gsLst>
                  <a:gs pos="0">
                    <a:schemeClr val="hlink"/>
                  </a:gs>
                  <a:gs pos="100000">
                    <a:schemeClr val="hlink">
                      <a:gamma/>
                      <a:shade val="51373"/>
                      <a:invGamma/>
                    </a:schemeClr>
                  </a:gs>
                </a:gsLst>
                <a:lin ang="5400000" scaled="1"/>
              </a:gradFill>
              <a:ln>
                <a:noFill/>
              </a:ln>
              <a:effec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24" name="Text Box 25"/>
              <p:cNvSpPr txBox="1">
                <a:spLocks noChangeArrowheads="1"/>
              </p:cNvSpPr>
              <p:nvPr/>
            </p:nvSpPr>
            <p:spPr bwMode="gray">
              <a:xfrm>
                <a:off x="2356" y="2880"/>
                <a:ext cx="864" cy="446"/>
              </a:xfrm>
              <a:prstGeom prst="rect">
                <a:avLst/>
              </a:prstGeom>
              <a:noFill/>
              <a:ln>
                <a:noFill/>
              </a:ln>
              <a:effectLst/>
            </p:spPr>
            <p:txBody>
              <a:bodyPr>
                <a:spAutoFit/>
              </a:bodyPr>
              <a:lstStyle/>
              <a:p>
                <a:pPr algn="ctr">
                  <a:defRPr/>
                </a:pPr>
                <a:r>
                  <a:rPr lang="zh-CN" altLang="en-US" sz="2000" b="1" dirty="0">
                    <a:solidFill>
                      <a:srgbClr val="FFFFFF"/>
                    </a:solidFill>
                    <a:effectLst>
                      <a:outerShdw blurRad="38100" dist="38100" dir="2700000" algn="tl">
                        <a:srgbClr val="C0C0C0"/>
                      </a:outerShdw>
                    </a:effectLst>
                    <a:latin typeface="Arial" panose="020B0604020202020204" pitchFamily="34" charset="0"/>
                  </a:rPr>
                  <a:t>地面帷幕注浆截流</a:t>
                </a:r>
                <a:endParaRPr lang="en-US" altLang="zh-CN" sz="2000" b="1" dirty="0">
                  <a:solidFill>
                    <a:srgbClr val="FFFFFF"/>
                  </a:solidFill>
                  <a:effectLst>
                    <a:outerShdw blurRad="38100" dist="38100" dir="2700000" algn="tl">
                      <a:srgbClr val="C0C0C0"/>
                    </a:outerShdw>
                  </a:effectLst>
                  <a:latin typeface="Arial" panose="020B0604020202020204" pitchFamily="34" charset="0"/>
                </a:endParaRPr>
              </a:p>
            </p:txBody>
          </p:sp>
          <p:sp>
            <p:nvSpPr>
              <p:cNvPr id="25" name="Oval 26"/>
              <p:cNvSpPr>
                <a:spLocks noChangeArrowheads="1"/>
              </p:cNvSpPr>
              <p:nvPr/>
            </p:nvSpPr>
            <p:spPr bwMode="gray">
              <a:xfrm>
                <a:off x="1776" y="3580"/>
                <a:ext cx="916" cy="308"/>
              </a:xfrm>
              <a:prstGeom prst="ellipse">
                <a:avLst/>
              </a:prstGeom>
              <a:gradFill rotWithShape="1">
                <a:gsLst>
                  <a:gs pos="0">
                    <a:srgbClr val="CECECE"/>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6" name="Group 27"/>
            <p:cNvGrpSpPr/>
            <p:nvPr/>
          </p:nvGrpSpPr>
          <p:grpSpPr bwMode="auto">
            <a:xfrm>
              <a:off x="3072" y="2619"/>
              <a:ext cx="1681" cy="1241"/>
              <a:chOff x="3072" y="2619"/>
              <a:chExt cx="1681" cy="1241"/>
            </a:xfrm>
          </p:grpSpPr>
          <p:grpSp>
            <p:nvGrpSpPr>
              <p:cNvPr id="17" name="Group 28"/>
              <p:cNvGrpSpPr/>
              <p:nvPr/>
            </p:nvGrpSpPr>
            <p:grpSpPr bwMode="auto">
              <a:xfrm>
                <a:off x="3793" y="2619"/>
                <a:ext cx="960" cy="958"/>
                <a:chOff x="3793" y="2619"/>
                <a:chExt cx="960" cy="958"/>
              </a:xfrm>
            </p:grpSpPr>
            <p:sp>
              <p:nvSpPr>
                <p:cNvPr id="21" name="Oval 30"/>
                <p:cNvSpPr>
                  <a:spLocks noChangeArrowheads="1"/>
                </p:cNvSpPr>
                <p:nvPr/>
              </p:nvSpPr>
              <p:spPr bwMode="gray">
                <a:xfrm>
                  <a:off x="3793" y="2619"/>
                  <a:ext cx="960" cy="958"/>
                </a:xfrm>
                <a:prstGeom prst="ellipse">
                  <a:avLst/>
                </a:prstGeom>
                <a:gradFill rotWithShape="1">
                  <a:gsLst>
                    <a:gs pos="0">
                      <a:schemeClr val="accent1"/>
                    </a:gs>
                    <a:gs pos="100000">
                      <a:schemeClr val="accent1">
                        <a:gamma/>
                        <a:shade val="51373"/>
                        <a:invGamma/>
                      </a:schemeClr>
                    </a:gs>
                  </a:gsLst>
                  <a:lin ang="5400000" scaled="1"/>
                </a:gradFill>
                <a:ln>
                  <a:noFill/>
                </a:ln>
                <a:effec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20" name="Text Box 32"/>
                <p:cNvSpPr txBox="1">
                  <a:spLocks noChangeArrowheads="1"/>
                </p:cNvSpPr>
                <p:nvPr/>
              </p:nvSpPr>
              <p:spPr bwMode="gray">
                <a:xfrm>
                  <a:off x="3820" y="2866"/>
                  <a:ext cx="864" cy="471"/>
                </a:xfrm>
                <a:prstGeom prst="rect">
                  <a:avLst/>
                </a:prstGeom>
                <a:noFill/>
                <a:ln>
                  <a:noFill/>
                </a:ln>
                <a:effectLst/>
              </p:spPr>
              <p:txBody>
                <a:bodyPr>
                  <a:spAutoFit/>
                </a:bodyPr>
                <a:lstStyle/>
                <a:p>
                  <a:pPr algn="ctr">
                    <a:defRPr/>
                  </a:pPr>
                  <a:r>
                    <a:rPr lang="zh-CN" altLang="en-US" sz="2000" b="1" dirty="0">
                      <a:solidFill>
                        <a:srgbClr val="FFFFFF"/>
                      </a:solidFill>
                      <a:effectLst>
                        <a:outerShdw blurRad="38100" dist="38100" dir="2700000" algn="tl">
                          <a:srgbClr val="C0C0C0"/>
                        </a:outerShdw>
                      </a:effectLst>
                      <a:latin typeface="Arial" panose="020B0604020202020204" pitchFamily="34" charset="0"/>
                    </a:rPr>
                    <a:t>井下近矿体帷幕</a:t>
                  </a:r>
                  <a:endParaRPr lang="en-US" altLang="zh-CN" sz="2000" b="1" dirty="0">
                    <a:solidFill>
                      <a:srgbClr val="FFFFFF"/>
                    </a:solidFill>
                    <a:effectLst>
                      <a:outerShdw blurRad="38100" dist="38100" dir="2700000" algn="tl">
                        <a:srgbClr val="C0C0C0"/>
                      </a:outerShdw>
                    </a:effectLst>
                    <a:latin typeface="Arial" panose="020B0604020202020204" pitchFamily="34" charset="0"/>
                  </a:endParaRPr>
                </a:p>
              </p:txBody>
            </p:sp>
          </p:grpSp>
          <p:sp>
            <p:nvSpPr>
              <p:cNvPr id="18" name="Oval 33"/>
              <p:cNvSpPr>
                <a:spLocks noChangeArrowheads="1"/>
              </p:cNvSpPr>
              <p:nvPr/>
            </p:nvSpPr>
            <p:spPr bwMode="gray">
              <a:xfrm>
                <a:off x="3072" y="3552"/>
                <a:ext cx="916" cy="308"/>
              </a:xfrm>
              <a:prstGeom prst="ellipse">
                <a:avLst/>
              </a:prstGeom>
              <a:gradFill rotWithShape="1">
                <a:gsLst>
                  <a:gs pos="0">
                    <a:srgbClr val="CECECE"/>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34" name="AutoShape 21"/>
          <p:cNvSpPr>
            <a:spLocks noChangeArrowheads="1"/>
          </p:cNvSpPr>
          <p:nvPr/>
        </p:nvSpPr>
        <p:spPr bwMode="gray">
          <a:xfrm>
            <a:off x="6881818" y="1500174"/>
            <a:ext cx="4004980" cy="4179464"/>
          </a:xfrm>
          <a:prstGeom prst="roundRect">
            <a:avLst>
              <a:gd name="adj" fmla="val 16667"/>
            </a:avLst>
          </a:prstGeom>
          <a:solidFill>
            <a:srgbClr val="02DDE8"/>
          </a:solidFill>
        </p:spPr>
        <p:style>
          <a:lnRef idx="2">
            <a:schemeClr val="accent5"/>
          </a:lnRef>
          <a:fillRef idx="1">
            <a:schemeClr val="lt1"/>
          </a:fillRef>
          <a:effectRef idx="0">
            <a:schemeClr val="accent5"/>
          </a:effectRef>
          <a:fontRef idx="minor">
            <a:schemeClr val="dk1"/>
          </a:fontRef>
        </p:style>
        <p:txBody>
          <a:bodyPr anchor="ctr"/>
          <a:lstStyle/>
          <a:p>
            <a:pPr latinLnBrk="1">
              <a:lnSpc>
                <a:spcPct val="150000"/>
              </a:lnSpc>
              <a:defRPr/>
            </a:pPr>
            <a:r>
              <a:rPr lang="zh-CN" altLang="en-US" b="1" dirty="0" smtClean="0">
                <a:solidFill>
                  <a:schemeClr val="tx1"/>
                </a:solidFill>
                <a:latin typeface="黑体" panose="02010609060101010101" pitchFamily="49" charset="-122"/>
                <a:ea typeface="黑体" panose="02010609060101010101" pitchFamily="49" charset="-122"/>
              </a:rPr>
              <a:t>结束语：</a:t>
            </a:r>
            <a:endParaRPr lang="en-US" altLang="zh-CN" b="1" dirty="0" smtClean="0">
              <a:solidFill>
                <a:schemeClr val="tx1"/>
              </a:solidFill>
              <a:latin typeface="黑体" panose="02010609060101010101" pitchFamily="49" charset="-122"/>
              <a:ea typeface="黑体" panose="02010609060101010101" pitchFamily="49" charset="-122"/>
            </a:endParaRPr>
          </a:p>
          <a:p>
            <a:pPr latinLnBrk="1">
              <a:lnSpc>
                <a:spcPct val="150000"/>
              </a:lnSpc>
              <a:defRPr/>
            </a:pPr>
            <a:r>
              <a:rPr lang="zh-CN" altLang="en-US" b="1" dirty="0" smtClean="0">
                <a:solidFill>
                  <a:schemeClr val="tx1"/>
                </a:solidFill>
                <a:latin typeface="黑体" panose="02010609060101010101" pitchFamily="49" charset="-122"/>
                <a:ea typeface="黑体" panose="02010609060101010101" pitchFamily="49" charset="-122"/>
              </a:rPr>
              <a:t>大水</a:t>
            </a:r>
            <a:r>
              <a:rPr lang="zh-CN" altLang="en-US" b="1" dirty="0">
                <a:solidFill>
                  <a:schemeClr val="tx1"/>
                </a:solidFill>
                <a:latin typeface="黑体" panose="02010609060101010101" pitchFamily="49" charset="-122"/>
                <a:ea typeface="黑体" panose="02010609060101010101" pitchFamily="49" charset="-122"/>
              </a:rPr>
              <a:t>矿山往往表现出多种水害形式，从国内外矿山防治水发展趋势看，应走综合防治道路。在经济技术条件适宜时，尽可能采用地面或者井下帷幕注浆堵水为主的防治水措施，达到消除井下突水、保护地下水资源、控制地面塌陷的根本目的。</a:t>
            </a:r>
            <a:endParaRPr kumimoji="1" lang="en-US" altLang="ko-KR" b="1" dirty="0">
              <a:solidFill>
                <a:schemeClr val="tx1"/>
              </a:solidFill>
              <a:effectLst>
                <a:outerShdw blurRad="38100" dist="38100" dir="2700000" algn="tl">
                  <a:srgbClr val="FFFFFF"/>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 xmlns:a14="http://schemas.microsoft.com/office/drawing/2010/main" val="0"/>
              </a:ext>
            </a:extLst>
          </a:blip>
          <a:srcRect r="64916"/>
          <a:stretch>
            <a:fillRect/>
          </a:stretch>
        </p:blipFill>
        <p:spPr>
          <a:xfrm>
            <a:off x="10515839" y="543562"/>
            <a:ext cx="658906" cy="688119"/>
          </a:xfrm>
          <a:prstGeom prst="rect">
            <a:avLst/>
          </a:prstGeom>
        </p:spPr>
      </p:pic>
      <p:sp>
        <p:nvSpPr>
          <p:cNvPr id="4" name="文本框 3"/>
          <p:cNvSpPr txBox="1"/>
          <p:nvPr/>
        </p:nvSpPr>
        <p:spPr>
          <a:xfrm>
            <a:off x="9310710" y="1207682"/>
            <a:ext cx="2410882" cy="461665"/>
          </a:xfrm>
          <a:prstGeom prst="rect">
            <a:avLst/>
          </a:prstGeom>
          <a:noFill/>
        </p:spPr>
        <p:txBody>
          <a:bodyPr wrap="square" rtlCol="0">
            <a:spAutoFit/>
          </a:bodyPr>
          <a:lstStyle/>
          <a:p>
            <a:pPr algn="ctr"/>
            <a:r>
              <a:rPr lang="zh-CN" altLang="en-US" sz="2400" b="1" dirty="0" smtClean="0"/>
              <a:t>长沙矿山研究院</a:t>
            </a:r>
            <a:endParaRPr lang="zh-CN" altLang="en-US" sz="2400" b="1" dirty="0"/>
          </a:p>
        </p:txBody>
      </p:sp>
      <p:pic>
        <p:nvPicPr>
          <p:cNvPr id="6" name="图片 5"/>
          <p:cNvPicPr>
            <a:picLocks noChangeAspect="1"/>
          </p:cNvPicPr>
          <p:nvPr/>
        </p:nvPicPr>
        <p:blipFill>
          <a:blip r:embed="rId3"/>
          <a:stretch>
            <a:fillRect/>
          </a:stretch>
        </p:blipFill>
        <p:spPr>
          <a:xfrm>
            <a:off x="0" y="1895801"/>
            <a:ext cx="12192000" cy="3518315"/>
          </a:xfrm>
          <a:prstGeom prst="rect">
            <a:avLst/>
          </a:prstGeom>
        </p:spPr>
      </p:pic>
      <p:sp>
        <p:nvSpPr>
          <p:cNvPr id="7" name="Rectangle 2"/>
          <p:cNvSpPr txBox="1">
            <a:spLocks noChangeArrowheads="1"/>
          </p:cNvSpPr>
          <p:nvPr/>
        </p:nvSpPr>
        <p:spPr>
          <a:xfrm>
            <a:off x="5951984" y="2333468"/>
            <a:ext cx="5477782" cy="1959628"/>
          </a:xfrm>
          <a:prstGeom prst="rect">
            <a:avLst/>
          </a:prstGeom>
        </p:spPr>
        <p:txBody>
          <a:bodyPr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defRPr/>
            </a:pPr>
            <a:r>
              <a:rPr lang="zh-CN" altLang="en-US" sz="4000" dirty="0" smtClean="0">
                <a:solidFill>
                  <a:schemeClr val="bg1"/>
                </a:solidFill>
                <a:latin typeface="黑体" panose="02010609060101010101" pitchFamily="49" charset="-122"/>
                <a:ea typeface="黑体" panose="02010609060101010101" pitchFamily="49" charset="-122"/>
              </a:rPr>
              <a:t>汇报完毕，谢谢聆听</a:t>
            </a:r>
            <a:endParaRPr lang="en-US" altLang="zh-CN" sz="4000" dirty="0" smtClean="0">
              <a:solidFill>
                <a:schemeClr val="bg1"/>
              </a:solidFill>
              <a:latin typeface="黑体" panose="02010609060101010101" pitchFamily="49" charset="-122"/>
              <a:ea typeface="黑体" panose="02010609060101010101" pitchFamily="49" charset="-122"/>
            </a:endParaRPr>
          </a:p>
          <a:p>
            <a:pPr>
              <a:defRPr/>
            </a:pPr>
            <a:r>
              <a:rPr lang="zh-CN" altLang="en-US" sz="4000" dirty="0">
                <a:solidFill>
                  <a:schemeClr val="bg1"/>
                </a:solidFill>
                <a:latin typeface="黑体" panose="02010609060101010101" pitchFamily="49" charset="-122"/>
                <a:ea typeface="黑体" panose="02010609060101010101" pitchFamily="49" charset="-122"/>
              </a:rPr>
              <a:t>请</a:t>
            </a:r>
            <a:r>
              <a:rPr lang="zh-CN" altLang="en-US" sz="4000" dirty="0" smtClean="0">
                <a:solidFill>
                  <a:schemeClr val="bg1"/>
                </a:solidFill>
                <a:latin typeface="黑体" panose="02010609060101010101" pitchFamily="49" charset="-122"/>
                <a:ea typeface="黑体" panose="02010609060101010101" pitchFamily="49" charset="-122"/>
              </a:rPr>
              <a:t>批评指正！</a:t>
            </a:r>
            <a:endParaRPr lang="zh-CN" altLang="en-US" sz="4000" dirty="0">
              <a:solidFill>
                <a:schemeClr val="bg1"/>
              </a:solidFill>
              <a:latin typeface="黑体" panose="02010609060101010101" pitchFamily="49" charset="-122"/>
              <a:ea typeface="黑体" panose="02010609060101010101" pitchFamily="49" charset="-122"/>
            </a:endParaRPr>
          </a:p>
        </p:txBody>
      </p:sp>
      <p:sp>
        <p:nvSpPr>
          <p:cNvPr id="8" name="Rectangle 3"/>
          <p:cNvSpPr>
            <a:spLocks noChangeArrowheads="1"/>
          </p:cNvSpPr>
          <p:nvPr/>
        </p:nvSpPr>
        <p:spPr bwMode="auto">
          <a:xfrm>
            <a:off x="767408" y="5500702"/>
            <a:ext cx="3971270" cy="121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a:solidFill>
                  <a:srgbClr val="C00000"/>
                </a:solidFill>
              </a:rPr>
              <a:t>杨    柱</a:t>
            </a:r>
            <a:endParaRPr lang="en-US" altLang="zh-CN" sz="2800" b="1" dirty="0">
              <a:solidFill>
                <a:srgbClr val="C00000"/>
              </a:solidFill>
            </a:endParaRPr>
          </a:p>
          <a:p>
            <a:pPr eaLnBrk="1" hangingPunct="1">
              <a:lnSpc>
                <a:spcPct val="130000"/>
              </a:lnSpc>
            </a:pPr>
            <a:r>
              <a:rPr lang="zh-CN" altLang="en-US" sz="2800" b="1" dirty="0">
                <a:solidFill>
                  <a:srgbClr val="C00000"/>
                </a:solidFill>
              </a:rPr>
              <a:t>电话</a:t>
            </a:r>
            <a:r>
              <a:rPr lang="en-US" altLang="zh-CN" sz="2800" b="1" dirty="0" smtClean="0">
                <a:solidFill>
                  <a:srgbClr val="C00000"/>
                </a:solidFill>
              </a:rPr>
              <a:t>:  15873193774</a:t>
            </a:r>
            <a:endParaRPr lang="en-US" altLang="zh-CN" sz="2800" b="1"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示 6"/>
          <p:cNvPicPr>
            <a:picLocks noChangeArrowheads="1"/>
          </p:cNvPicPr>
          <p:nvPr/>
        </p:nvPicPr>
        <p:blipFill rotWithShape="1">
          <a:blip r:embed="rId2">
            <a:extLst>
              <a:ext uri="{28A0092B-C50C-407E-A947-70E740481C1C}">
                <a14:useLocalDpi xmlns="" xmlns:a14="http://schemas.microsoft.com/office/drawing/2010/main" val="0"/>
              </a:ext>
            </a:extLst>
          </a:blip>
          <a:srcRect r="26385" b="28853"/>
          <a:stretch>
            <a:fillRect/>
          </a:stretch>
        </p:blipFill>
        <p:spPr bwMode="auto">
          <a:xfrm>
            <a:off x="829499" y="1021424"/>
            <a:ext cx="4439618" cy="433822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 name="图示 3"/>
          <p:cNvGraphicFramePr/>
          <p:nvPr/>
        </p:nvGraphicFramePr>
        <p:xfrm>
          <a:off x="4992418" y="1513306"/>
          <a:ext cx="6389994" cy="38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7"/>
          <p:cNvSpPr>
            <a:spLocks noChangeArrowheads="1"/>
          </p:cNvSpPr>
          <p:nvPr/>
        </p:nvSpPr>
        <p:spPr bwMode="auto">
          <a:xfrm>
            <a:off x="595274" y="357166"/>
            <a:ext cx="8331200" cy="765175"/>
          </a:xfrm>
          <a:prstGeom prst="rect">
            <a:avLst/>
          </a:prstGeom>
          <a:noFill/>
          <a:ln w="9525">
            <a:noFill/>
            <a:miter lim="800000"/>
          </a:ln>
        </p:spPr>
        <p:txBody>
          <a:bodyPr/>
          <a:lstStyle/>
          <a:p>
            <a:r>
              <a:rPr lang="en-US" altLang="zh-CN" sz="3200" b="1" dirty="0" smtClean="0">
                <a:latin typeface="微软雅黑" panose="020B0503020204020204" pitchFamily="34" charset="-122"/>
                <a:ea typeface="微软雅黑" panose="020B0503020204020204" pitchFamily="34" charset="-122"/>
              </a:rPr>
              <a:t>2. </a:t>
            </a:r>
            <a:r>
              <a:rPr lang="zh-CN" altLang="en-US" sz="3200" b="1" dirty="0" smtClean="0">
                <a:latin typeface="微软雅黑" panose="020B0503020204020204" pitchFamily="34" charset="-122"/>
                <a:ea typeface="微软雅黑" panose="020B0503020204020204" pitchFamily="34" charset="-122"/>
              </a:rPr>
              <a:t>非煤矿</a:t>
            </a:r>
            <a:r>
              <a:rPr lang="zh-CN" altLang="en-US" sz="3200" b="1" dirty="0">
                <a:latin typeface="微软雅黑" panose="020B0503020204020204" pitchFamily="34" charset="-122"/>
                <a:ea typeface="微软雅黑" panose="020B0503020204020204" pitchFamily="34" charset="-122"/>
              </a:rPr>
              <a:t>山</a:t>
            </a:r>
            <a:r>
              <a:rPr lang="zh-CN" altLang="en-US" sz="3200" b="1" dirty="0" smtClean="0">
                <a:latin typeface="微软雅黑" panose="020B0503020204020204" pitchFamily="34" charset="-122"/>
                <a:ea typeface="微软雅黑" panose="020B0503020204020204" pitchFamily="34" charset="-122"/>
              </a:rPr>
              <a:t>水害特点</a:t>
            </a:r>
            <a:endParaRPr lang="zh-CN" altLang="en-US" sz="3200" b="1" dirty="0">
              <a:latin typeface="微软雅黑" panose="020B0503020204020204" pitchFamily="34" charset="-122"/>
              <a:ea typeface="微软雅黑" panose="020B0503020204020204" pitchFamily="34" charset="-122"/>
            </a:endParaRPr>
          </a:p>
        </p:txBody>
      </p:sp>
      <p:grpSp>
        <p:nvGrpSpPr>
          <p:cNvPr id="2" name="Group 22"/>
          <p:cNvGrpSpPr/>
          <p:nvPr/>
        </p:nvGrpSpPr>
        <p:grpSpPr bwMode="auto">
          <a:xfrm>
            <a:off x="599546" y="1485919"/>
            <a:ext cx="4544493" cy="4657725"/>
            <a:chOff x="2662" y="810"/>
            <a:chExt cx="2325" cy="2934"/>
          </a:xfrm>
        </p:grpSpPr>
        <p:sp>
          <p:nvSpPr>
            <p:cNvPr id="20493" name="AutoShape 3"/>
            <p:cNvSpPr>
              <a:spLocks noChangeArrowheads="1"/>
            </p:cNvSpPr>
            <p:nvPr/>
          </p:nvSpPr>
          <p:spPr bwMode="auto">
            <a:xfrm rot="10800000">
              <a:off x="2826" y="3360"/>
              <a:ext cx="1824" cy="384"/>
            </a:xfrm>
            <a:prstGeom prst="homePlate">
              <a:avLst>
                <a:gd name="adj" fmla="val 138388"/>
              </a:avLst>
            </a:prstGeom>
            <a:gradFill rotWithShape="1">
              <a:gsLst>
                <a:gs pos="0">
                  <a:srgbClr val="BBBBBB"/>
                </a:gs>
                <a:gs pos="34999">
                  <a:srgbClr val="CFCFCF"/>
                </a:gs>
                <a:gs pos="100000">
                  <a:srgbClr val="EDEDED"/>
                </a:gs>
              </a:gsLst>
              <a:lin ang="5400000" scaled="1"/>
            </a:gradFill>
            <a:ln w="9525">
              <a:solidFill>
                <a:srgbClr val="000000"/>
              </a:solidFill>
              <a:miter lim="800000"/>
            </a:ln>
          </p:spPr>
          <p:txBody>
            <a:bodyPr rot="10800000"/>
            <a:lstStyle/>
            <a:p>
              <a:pPr>
                <a:buFont typeface="Arial" panose="020B0604020202020204" pitchFamily="34" charset="0"/>
                <a:buNone/>
              </a:pPr>
              <a:r>
                <a:rPr lang="zh-CN" altLang="en-US" dirty="0"/>
                <a:t>     </a:t>
              </a:r>
              <a:r>
                <a:rPr lang="zh-CN" altLang="en-US" dirty="0" smtClean="0"/>
                <a:t>     </a:t>
              </a:r>
              <a:endParaRPr lang="zh-CN" altLang="en-US" dirty="0"/>
            </a:p>
          </p:txBody>
        </p:sp>
        <p:sp>
          <p:nvSpPr>
            <p:cNvPr id="20494" name="AutoShape 3"/>
            <p:cNvSpPr>
              <a:spLocks noChangeArrowheads="1"/>
            </p:cNvSpPr>
            <p:nvPr/>
          </p:nvSpPr>
          <p:spPr bwMode="auto">
            <a:xfrm rot="10800000">
              <a:off x="2880" y="816"/>
              <a:ext cx="1760" cy="396"/>
            </a:xfrm>
            <a:prstGeom prst="homePlate">
              <a:avLst>
                <a:gd name="adj" fmla="val 138374"/>
              </a:avLst>
            </a:prstGeom>
            <a:gradFill rotWithShape="1">
              <a:gsLst>
                <a:gs pos="0">
                  <a:srgbClr val="BBBBBB"/>
                </a:gs>
                <a:gs pos="34999">
                  <a:srgbClr val="CFCFCF"/>
                </a:gs>
                <a:gs pos="100000">
                  <a:srgbClr val="EDEDED"/>
                </a:gs>
              </a:gsLst>
              <a:lin ang="5400000" scaled="1"/>
            </a:gradFill>
            <a:ln w="9525">
              <a:solidFill>
                <a:srgbClr val="000000"/>
              </a:solidFill>
              <a:miter lim="800000"/>
            </a:ln>
          </p:spPr>
          <p:txBody>
            <a:bodyPr rot="10800000"/>
            <a:lstStyle/>
            <a:p>
              <a:pPr>
                <a:buFont typeface="Arial" panose="020B0604020202020204" pitchFamily="34" charset="0"/>
                <a:buNone/>
              </a:pPr>
              <a:endParaRPr lang="zh-CN" altLang="en-US"/>
            </a:p>
          </p:txBody>
        </p:sp>
        <p:sp>
          <p:nvSpPr>
            <p:cNvPr id="20495" name="Rectangle 4"/>
            <p:cNvSpPr>
              <a:spLocks noChangeArrowheads="1"/>
            </p:cNvSpPr>
            <p:nvPr/>
          </p:nvSpPr>
          <p:spPr bwMode="auto">
            <a:xfrm rot="10800000">
              <a:off x="2662" y="810"/>
              <a:ext cx="2192" cy="396"/>
            </a:xfrm>
            <a:prstGeom prst="rect">
              <a:avLst/>
            </a:prstGeom>
            <a:noFill/>
            <a:ln w="9525">
              <a:noFill/>
              <a:miter lim="800000"/>
            </a:ln>
          </p:spPr>
          <p:txBody>
            <a:bodyPr rot="10800000" lIns="489952" tIns="121920" rIns="227584" bIns="121920" anchor="ctr"/>
            <a:lstStyle/>
            <a:p>
              <a:pPr algn="ctr">
                <a:lnSpc>
                  <a:spcPct val="90000"/>
                </a:lnSpc>
                <a:spcAft>
                  <a:spcPct val="35000"/>
                </a:spcAft>
                <a:buFont typeface="Arial" panose="020B0604020202020204" pitchFamily="34" charset="0"/>
                <a:buNone/>
              </a:pPr>
              <a:r>
                <a:rPr lang="zh-CN" altLang="en-US" b="1" dirty="0"/>
                <a:t>突发性强</a:t>
              </a:r>
            </a:p>
          </p:txBody>
        </p:sp>
        <p:sp>
          <p:nvSpPr>
            <p:cNvPr id="20497" name="AutoShape 6"/>
            <p:cNvSpPr>
              <a:spLocks noChangeArrowheads="1"/>
            </p:cNvSpPr>
            <p:nvPr/>
          </p:nvSpPr>
          <p:spPr bwMode="auto">
            <a:xfrm rot="10800000">
              <a:off x="2899" y="1484"/>
              <a:ext cx="1742" cy="396"/>
            </a:xfrm>
            <a:prstGeom prst="homePlate">
              <a:avLst>
                <a:gd name="adj" fmla="val 138374"/>
              </a:avLst>
            </a:prstGeom>
            <a:gradFill rotWithShape="1">
              <a:gsLst>
                <a:gs pos="0">
                  <a:srgbClr val="BBBBBB"/>
                </a:gs>
                <a:gs pos="34999">
                  <a:srgbClr val="CFCFCF"/>
                </a:gs>
                <a:gs pos="100000">
                  <a:srgbClr val="EDEDED"/>
                </a:gs>
              </a:gsLst>
              <a:lin ang="5400000" scaled="1"/>
            </a:gradFill>
            <a:ln w="9525">
              <a:solidFill>
                <a:srgbClr val="000000"/>
              </a:solidFill>
              <a:miter lim="800000"/>
            </a:ln>
          </p:spPr>
          <p:txBody>
            <a:bodyPr rot="10800000"/>
            <a:lstStyle/>
            <a:p>
              <a:pPr>
                <a:buFont typeface="Arial" panose="020B0604020202020204" pitchFamily="34" charset="0"/>
                <a:buNone/>
              </a:pPr>
              <a:endParaRPr lang="zh-CN" altLang="en-US"/>
            </a:p>
          </p:txBody>
        </p:sp>
        <p:sp>
          <p:nvSpPr>
            <p:cNvPr id="20498" name="Rectangle 7"/>
            <p:cNvSpPr>
              <a:spLocks noChangeArrowheads="1"/>
            </p:cNvSpPr>
            <p:nvPr/>
          </p:nvSpPr>
          <p:spPr bwMode="auto">
            <a:xfrm rot="10800000">
              <a:off x="2880" y="1484"/>
              <a:ext cx="1839" cy="396"/>
            </a:xfrm>
            <a:prstGeom prst="rect">
              <a:avLst/>
            </a:prstGeom>
            <a:noFill/>
            <a:ln w="9525">
              <a:noFill/>
              <a:miter lim="800000"/>
            </a:ln>
          </p:spPr>
          <p:txBody>
            <a:bodyPr rot="10800000" lIns="489952" tIns="121920" rIns="227584" bIns="121920" anchor="ctr"/>
            <a:lstStyle/>
            <a:p>
              <a:pPr algn="ctr">
                <a:lnSpc>
                  <a:spcPct val="90000"/>
                </a:lnSpc>
                <a:spcAft>
                  <a:spcPct val="35000"/>
                </a:spcAft>
                <a:buFont typeface="Arial" panose="020B0604020202020204" pitchFamily="34" charset="0"/>
                <a:buNone/>
              </a:pPr>
              <a:r>
                <a:rPr lang="zh-CN" altLang="en-US" b="1" dirty="0"/>
                <a:t>抢救难度大</a:t>
              </a:r>
            </a:p>
          </p:txBody>
        </p:sp>
        <p:sp>
          <p:nvSpPr>
            <p:cNvPr id="20500" name="AutoShape 9"/>
            <p:cNvSpPr>
              <a:spLocks noChangeArrowheads="1"/>
            </p:cNvSpPr>
            <p:nvPr/>
          </p:nvSpPr>
          <p:spPr bwMode="auto">
            <a:xfrm rot="10800000">
              <a:off x="2880" y="2152"/>
              <a:ext cx="1760" cy="396"/>
            </a:xfrm>
            <a:prstGeom prst="homePlate">
              <a:avLst>
                <a:gd name="adj" fmla="val 138374"/>
              </a:avLst>
            </a:prstGeom>
            <a:gradFill rotWithShape="1">
              <a:gsLst>
                <a:gs pos="0">
                  <a:srgbClr val="BBBBBB"/>
                </a:gs>
                <a:gs pos="34999">
                  <a:srgbClr val="CFCFCF"/>
                </a:gs>
                <a:gs pos="100000">
                  <a:srgbClr val="EDEDED"/>
                </a:gs>
              </a:gsLst>
              <a:lin ang="5400000" scaled="1"/>
            </a:gradFill>
            <a:ln w="9525">
              <a:solidFill>
                <a:srgbClr val="000000"/>
              </a:solidFill>
              <a:miter lim="800000"/>
            </a:ln>
          </p:spPr>
          <p:txBody>
            <a:bodyPr rot="10800000"/>
            <a:lstStyle/>
            <a:p>
              <a:pPr>
                <a:buFont typeface="Arial" panose="020B0604020202020204" pitchFamily="34" charset="0"/>
                <a:buNone/>
              </a:pPr>
              <a:endParaRPr lang="zh-CN" altLang="en-US"/>
            </a:p>
          </p:txBody>
        </p:sp>
        <p:sp>
          <p:nvSpPr>
            <p:cNvPr id="20501" name="Rectangle 10"/>
            <p:cNvSpPr>
              <a:spLocks noChangeArrowheads="1"/>
            </p:cNvSpPr>
            <p:nvPr/>
          </p:nvSpPr>
          <p:spPr bwMode="auto">
            <a:xfrm rot="10800000">
              <a:off x="2795" y="2152"/>
              <a:ext cx="2192" cy="396"/>
            </a:xfrm>
            <a:prstGeom prst="rect">
              <a:avLst/>
            </a:prstGeom>
            <a:noFill/>
            <a:ln w="9525">
              <a:noFill/>
              <a:miter lim="800000"/>
            </a:ln>
          </p:spPr>
          <p:txBody>
            <a:bodyPr rot="10800000" lIns="489952" tIns="121920" rIns="227584" bIns="121920" anchor="ctr"/>
            <a:lstStyle/>
            <a:p>
              <a:pPr algn="ctr">
                <a:lnSpc>
                  <a:spcPct val="90000"/>
                </a:lnSpc>
                <a:spcAft>
                  <a:spcPct val="35000"/>
                </a:spcAft>
                <a:buFont typeface="Arial" panose="020B0604020202020204" pitchFamily="34" charset="0"/>
                <a:buNone/>
              </a:pPr>
              <a:r>
                <a:rPr lang="zh-CN" altLang="en-US" b="1" dirty="0">
                  <a:sym typeface="Calibri" panose="020F0502020204030204" pitchFamily="34" charset="0"/>
                </a:rPr>
                <a:t>人员、</a:t>
              </a:r>
              <a:r>
                <a:rPr lang="zh-CN" altLang="en-US" b="1" dirty="0"/>
                <a:t>经济损失大</a:t>
              </a:r>
            </a:p>
          </p:txBody>
        </p:sp>
        <p:sp>
          <p:nvSpPr>
            <p:cNvPr id="20503" name="AutoShape 12"/>
            <p:cNvSpPr>
              <a:spLocks noChangeArrowheads="1"/>
            </p:cNvSpPr>
            <p:nvPr/>
          </p:nvSpPr>
          <p:spPr bwMode="auto">
            <a:xfrm rot="10800000">
              <a:off x="2837" y="2754"/>
              <a:ext cx="1808" cy="396"/>
            </a:xfrm>
            <a:prstGeom prst="homePlate">
              <a:avLst>
                <a:gd name="adj" fmla="val 138386"/>
              </a:avLst>
            </a:prstGeom>
            <a:gradFill rotWithShape="1">
              <a:gsLst>
                <a:gs pos="0">
                  <a:srgbClr val="BBBBBB"/>
                </a:gs>
                <a:gs pos="34999">
                  <a:srgbClr val="CFCFCF"/>
                </a:gs>
                <a:gs pos="100000">
                  <a:srgbClr val="EDEDED"/>
                </a:gs>
              </a:gsLst>
              <a:lin ang="5400000" scaled="1"/>
            </a:gradFill>
            <a:ln w="9525">
              <a:solidFill>
                <a:srgbClr val="000000"/>
              </a:solidFill>
              <a:miter lim="800000"/>
            </a:ln>
          </p:spPr>
          <p:txBody>
            <a:bodyPr rot="10800000"/>
            <a:lstStyle/>
            <a:p>
              <a:pPr algn="ctr">
                <a:lnSpc>
                  <a:spcPct val="90000"/>
                </a:lnSpc>
                <a:spcBef>
                  <a:spcPts val="600"/>
                </a:spcBef>
                <a:buFont typeface="Arial" panose="020B0604020202020204" pitchFamily="34" charset="0"/>
                <a:buNone/>
              </a:pPr>
              <a:endParaRPr lang="zh-CN" altLang="en-US" dirty="0"/>
            </a:p>
          </p:txBody>
        </p:sp>
        <p:sp>
          <p:nvSpPr>
            <p:cNvPr id="20506" name="TextBox 3"/>
            <p:cNvSpPr>
              <a:spLocks noChangeArrowheads="1"/>
            </p:cNvSpPr>
            <p:nvPr/>
          </p:nvSpPr>
          <p:spPr bwMode="auto">
            <a:xfrm>
              <a:off x="2795" y="840"/>
              <a:ext cx="371" cy="2850"/>
            </a:xfrm>
            <a:prstGeom prst="rect">
              <a:avLst/>
            </a:prstGeom>
            <a:solidFill>
              <a:srgbClr val="6699FF"/>
            </a:solidFill>
            <a:ln w="9525">
              <a:noFill/>
              <a:miter lim="800000"/>
            </a:ln>
          </p:spPr>
          <p:txBody>
            <a:bodyPr wrap="square">
              <a:spAutoFit/>
            </a:bodyPr>
            <a:lstStyle/>
            <a:p>
              <a:pPr algn="ctr">
                <a:buFont typeface="Arial" panose="020B0604020202020204" pitchFamily="34" charset="0"/>
                <a:buNone/>
              </a:pPr>
              <a:r>
                <a:rPr lang="zh-CN" altLang="en-US" sz="3600" b="1" dirty="0">
                  <a:solidFill>
                    <a:srgbClr val="CC0000"/>
                  </a:solidFill>
                </a:rPr>
                <a:t>矿井水害事故特点</a:t>
              </a:r>
            </a:p>
          </p:txBody>
        </p:sp>
      </p:grpSp>
      <p:sp>
        <p:nvSpPr>
          <p:cNvPr id="20484" name="Rectangle 7"/>
          <p:cNvSpPr>
            <a:spLocks noChangeArrowheads="1"/>
          </p:cNvSpPr>
          <p:nvPr/>
        </p:nvSpPr>
        <p:spPr bwMode="auto">
          <a:xfrm>
            <a:off x="5521316" y="3630638"/>
            <a:ext cx="2133600" cy="285750"/>
          </a:xfrm>
          <a:prstGeom prst="rect">
            <a:avLst/>
          </a:prstGeom>
          <a:solidFill>
            <a:srgbClr val="6699FF"/>
          </a:solidFill>
          <a:ln w="9525">
            <a:noFill/>
            <a:miter lim="800000"/>
          </a:ln>
        </p:spPr>
        <p:txBody>
          <a:bodyPr>
            <a:spAutoFit/>
          </a:bodyPr>
          <a:lstStyle/>
          <a:p>
            <a:pPr algn="ctr">
              <a:lnSpc>
                <a:spcPct val="90000"/>
              </a:lnSpc>
              <a:spcBef>
                <a:spcPct val="20000"/>
              </a:spcBef>
            </a:pPr>
            <a:r>
              <a:rPr lang="zh-CN" altLang="en-US" sz="1400" b="1">
                <a:solidFill>
                  <a:srgbClr val="FFFFFF"/>
                </a:solidFill>
                <a:latin typeface="微软雅黑" panose="020B0503020204020204" pitchFamily="34" charset="-122"/>
                <a:ea typeface="微软雅黑" panose="020B0503020204020204" pitchFamily="34" charset="-122"/>
              </a:rPr>
              <a:t>突水淹井</a:t>
            </a:r>
          </a:p>
        </p:txBody>
      </p:sp>
      <p:pic>
        <p:nvPicPr>
          <p:cNvPr id="20485" name="Picture 14" descr="Z2}@AT06Z}B60`))}1N$$CN"/>
          <p:cNvPicPr>
            <a:picLocks noChangeAspect="1" noChangeArrowheads="1"/>
          </p:cNvPicPr>
          <p:nvPr/>
        </p:nvPicPr>
        <p:blipFill>
          <a:blip r:embed="rId4"/>
          <a:srcRect/>
          <a:stretch>
            <a:fillRect/>
          </a:stretch>
        </p:blipFill>
        <p:spPr bwMode="auto">
          <a:xfrm>
            <a:off x="8467717" y="1446238"/>
            <a:ext cx="3096684" cy="2133600"/>
          </a:xfrm>
          <a:prstGeom prst="rect">
            <a:avLst/>
          </a:prstGeom>
          <a:noFill/>
          <a:ln w="9525">
            <a:noFill/>
            <a:miter lim="800000"/>
            <a:headEnd/>
            <a:tailEnd/>
          </a:ln>
        </p:spPr>
      </p:pic>
      <p:sp>
        <p:nvSpPr>
          <p:cNvPr id="20486" name="Rectangle 7"/>
          <p:cNvSpPr>
            <a:spLocks noChangeArrowheads="1"/>
          </p:cNvSpPr>
          <p:nvPr/>
        </p:nvSpPr>
        <p:spPr bwMode="auto">
          <a:xfrm>
            <a:off x="8874116" y="3605238"/>
            <a:ext cx="2336800" cy="285750"/>
          </a:xfrm>
          <a:prstGeom prst="rect">
            <a:avLst/>
          </a:prstGeom>
          <a:solidFill>
            <a:srgbClr val="6699FF"/>
          </a:solidFill>
          <a:ln w="9525">
            <a:noFill/>
            <a:miter lim="800000"/>
          </a:ln>
        </p:spPr>
        <p:txBody>
          <a:bodyPr>
            <a:spAutoFit/>
          </a:bodyPr>
          <a:lstStyle/>
          <a:p>
            <a:pPr algn="ctr">
              <a:lnSpc>
                <a:spcPct val="90000"/>
              </a:lnSpc>
              <a:spcBef>
                <a:spcPct val="20000"/>
              </a:spcBef>
            </a:pPr>
            <a:r>
              <a:rPr lang="zh-CN" altLang="en-US" sz="1400" b="1">
                <a:solidFill>
                  <a:srgbClr val="FFFFFF"/>
                </a:solidFill>
                <a:latin typeface="微软雅黑" panose="020B0503020204020204" pitchFamily="34" charset="-122"/>
                <a:ea typeface="微软雅黑" panose="020B0503020204020204" pitchFamily="34" charset="-122"/>
              </a:rPr>
              <a:t>地面沉降（塌陷）</a:t>
            </a:r>
          </a:p>
        </p:txBody>
      </p:sp>
      <p:sp>
        <p:nvSpPr>
          <p:cNvPr id="20487" name="Rectangle 7"/>
          <p:cNvSpPr>
            <a:spLocks noChangeArrowheads="1"/>
          </p:cNvSpPr>
          <p:nvPr/>
        </p:nvSpPr>
        <p:spPr bwMode="auto">
          <a:xfrm>
            <a:off x="5521316" y="5870592"/>
            <a:ext cx="2133600" cy="285750"/>
          </a:xfrm>
          <a:prstGeom prst="rect">
            <a:avLst/>
          </a:prstGeom>
          <a:solidFill>
            <a:srgbClr val="6699FF"/>
          </a:solidFill>
          <a:ln w="9525">
            <a:noFill/>
            <a:miter lim="800000"/>
          </a:ln>
        </p:spPr>
        <p:txBody>
          <a:bodyPr>
            <a:spAutoFit/>
          </a:bodyPr>
          <a:lstStyle/>
          <a:p>
            <a:pPr algn="ctr">
              <a:lnSpc>
                <a:spcPct val="90000"/>
              </a:lnSpc>
              <a:spcBef>
                <a:spcPct val="20000"/>
              </a:spcBef>
            </a:pPr>
            <a:r>
              <a:rPr lang="zh-CN" altLang="en-US" sz="1400" b="1">
                <a:solidFill>
                  <a:srgbClr val="FFFFFF"/>
                </a:solidFill>
                <a:latin typeface="微软雅黑" panose="020B0503020204020204" pitchFamily="34" charset="-122"/>
                <a:ea typeface="微软雅黑" panose="020B0503020204020204" pitchFamily="34" charset="-122"/>
              </a:rPr>
              <a:t>井下泥石流</a:t>
            </a:r>
          </a:p>
        </p:txBody>
      </p:sp>
      <p:pic>
        <p:nvPicPr>
          <p:cNvPr id="20488" name="Picture 23" descr="C:\Users\Administrator\Desktop\timg.jpg"/>
          <p:cNvPicPr>
            <a:picLocks noChangeAspect="1" noChangeArrowheads="1"/>
          </p:cNvPicPr>
          <p:nvPr/>
        </p:nvPicPr>
        <p:blipFill>
          <a:blip r:embed="rId5"/>
          <a:srcRect/>
          <a:stretch>
            <a:fillRect/>
          </a:stretch>
        </p:blipFill>
        <p:spPr bwMode="auto">
          <a:xfrm>
            <a:off x="4911716" y="4062438"/>
            <a:ext cx="3251200" cy="1773238"/>
          </a:xfrm>
          <a:prstGeom prst="rect">
            <a:avLst/>
          </a:prstGeom>
          <a:noFill/>
          <a:ln w="9525">
            <a:noFill/>
            <a:miter lim="800000"/>
            <a:headEnd/>
            <a:tailEnd/>
          </a:ln>
        </p:spPr>
      </p:pic>
      <p:pic>
        <p:nvPicPr>
          <p:cNvPr id="20489" name="Picture 24" descr="C:\Users\Administrator\Desktop\timg (1).jpg"/>
          <p:cNvPicPr>
            <a:picLocks noChangeAspect="1" noChangeArrowheads="1"/>
          </p:cNvPicPr>
          <p:nvPr/>
        </p:nvPicPr>
        <p:blipFill>
          <a:blip r:embed="rId6"/>
          <a:srcRect/>
          <a:stretch>
            <a:fillRect/>
          </a:stretch>
        </p:blipFill>
        <p:spPr bwMode="auto">
          <a:xfrm>
            <a:off x="8467716" y="4037038"/>
            <a:ext cx="3048000" cy="1778000"/>
          </a:xfrm>
          <a:prstGeom prst="rect">
            <a:avLst/>
          </a:prstGeom>
          <a:noFill/>
          <a:ln w="9525">
            <a:noFill/>
            <a:miter lim="800000"/>
            <a:headEnd/>
            <a:tailEnd/>
          </a:ln>
        </p:spPr>
      </p:pic>
      <p:sp>
        <p:nvSpPr>
          <p:cNvPr id="20490" name="Rectangle 7"/>
          <p:cNvSpPr>
            <a:spLocks noChangeArrowheads="1"/>
          </p:cNvSpPr>
          <p:nvPr/>
        </p:nvSpPr>
        <p:spPr bwMode="auto">
          <a:xfrm>
            <a:off x="8975716" y="5857892"/>
            <a:ext cx="2133600" cy="285750"/>
          </a:xfrm>
          <a:prstGeom prst="rect">
            <a:avLst/>
          </a:prstGeom>
          <a:solidFill>
            <a:srgbClr val="6699FF"/>
          </a:solidFill>
          <a:ln w="9525">
            <a:noFill/>
            <a:miter lim="800000"/>
          </a:ln>
        </p:spPr>
        <p:txBody>
          <a:bodyPr>
            <a:spAutoFit/>
          </a:bodyPr>
          <a:lstStyle/>
          <a:p>
            <a:pPr algn="ctr">
              <a:lnSpc>
                <a:spcPct val="90000"/>
              </a:lnSpc>
              <a:spcBef>
                <a:spcPct val="20000"/>
              </a:spcBef>
            </a:pPr>
            <a:r>
              <a:rPr lang="zh-CN" altLang="en-US" sz="1400" b="1">
                <a:solidFill>
                  <a:srgbClr val="FFFFFF"/>
                </a:solidFill>
                <a:latin typeface="微软雅黑" panose="020B0503020204020204" pitchFamily="34" charset="-122"/>
                <a:ea typeface="微软雅黑" panose="020B0503020204020204" pitchFamily="34" charset="-122"/>
              </a:rPr>
              <a:t>破坏水资源</a:t>
            </a:r>
          </a:p>
        </p:txBody>
      </p:sp>
      <p:sp>
        <p:nvSpPr>
          <p:cNvPr id="20491" name="Rectangle 7"/>
          <p:cNvSpPr>
            <a:spLocks noChangeArrowheads="1"/>
          </p:cNvSpPr>
          <p:nvPr/>
        </p:nvSpPr>
        <p:spPr bwMode="auto">
          <a:xfrm>
            <a:off x="6706618" y="6273822"/>
            <a:ext cx="3357585" cy="369888"/>
          </a:xfrm>
          <a:prstGeom prst="rect">
            <a:avLst/>
          </a:prstGeom>
          <a:solidFill>
            <a:srgbClr val="6699FF"/>
          </a:solidFill>
          <a:ln w="9525">
            <a:noFill/>
            <a:miter lim="800000"/>
          </a:ln>
        </p:spPr>
        <p:txBody>
          <a:bodyPr wrap="square">
            <a:spAutoFit/>
          </a:bodyPr>
          <a:lstStyle/>
          <a:p>
            <a:pPr algn="ctr">
              <a:lnSpc>
                <a:spcPct val="90000"/>
              </a:lnSpc>
              <a:spcBef>
                <a:spcPct val="20000"/>
              </a:spcBef>
            </a:pPr>
            <a:r>
              <a:rPr lang="zh-CN" altLang="en-US" sz="2000" b="1" dirty="0" smtClean="0">
                <a:solidFill>
                  <a:schemeClr val="bg1"/>
                </a:solidFill>
                <a:latin typeface="微软雅黑" panose="020B0503020204020204" pitchFamily="34" charset="-122"/>
                <a:ea typeface="微软雅黑" panose="020B0503020204020204" pitchFamily="34" charset="-122"/>
              </a:rPr>
              <a:t>金属矿山</a:t>
            </a:r>
            <a:r>
              <a:rPr lang="zh-CN" altLang="en-US" sz="2000" b="1" dirty="0">
                <a:solidFill>
                  <a:schemeClr val="bg1"/>
                </a:solidFill>
                <a:latin typeface="微软雅黑" panose="020B0503020204020204" pitchFamily="34" charset="-122"/>
                <a:ea typeface="微软雅黑" panose="020B0503020204020204" pitchFamily="34" charset="-122"/>
              </a:rPr>
              <a:t>水害主要表现形式</a:t>
            </a:r>
          </a:p>
        </p:txBody>
      </p:sp>
      <p:pic>
        <p:nvPicPr>
          <p:cNvPr id="20492" name="Picture 27" descr="照片0395"/>
          <p:cNvPicPr>
            <a:picLocks noChangeAspect="1" noChangeArrowheads="1"/>
          </p:cNvPicPr>
          <p:nvPr/>
        </p:nvPicPr>
        <p:blipFill>
          <a:blip r:embed="rId7"/>
          <a:srcRect/>
          <a:stretch>
            <a:fillRect/>
          </a:stretch>
        </p:blipFill>
        <p:spPr bwMode="auto">
          <a:xfrm>
            <a:off x="4810116" y="1446238"/>
            <a:ext cx="3251200" cy="2139950"/>
          </a:xfrm>
          <a:prstGeom prst="rect">
            <a:avLst/>
          </a:prstGeom>
          <a:noFill/>
          <a:ln w="9525">
            <a:noFill/>
            <a:miter lim="800000"/>
            <a:headEnd/>
            <a:tailEnd/>
          </a:ln>
        </p:spPr>
      </p:pic>
      <p:sp>
        <p:nvSpPr>
          <p:cNvPr id="3" name="Rectangle 10"/>
          <p:cNvSpPr>
            <a:spLocks noChangeArrowheads="1"/>
          </p:cNvSpPr>
          <p:nvPr>
            <p:custDataLst>
              <p:tags r:id="rId1"/>
            </p:custDataLst>
          </p:nvPr>
        </p:nvSpPr>
        <p:spPr bwMode="auto">
          <a:xfrm rot="10800000">
            <a:off x="767436" y="4580909"/>
            <a:ext cx="4284528" cy="628650"/>
          </a:xfrm>
          <a:prstGeom prst="rect">
            <a:avLst/>
          </a:prstGeom>
          <a:noFill/>
          <a:ln w="9525">
            <a:noFill/>
            <a:miter lim="800000"/>
          </a:ln>
        </p:spPr>
        <p:txBody>
          <a:bodyPr rot="10800000" lIns="489952" tIns="121920" rIns="227584" bIns="121920" anchor="ctr"/>
          <a:lstStyle/>
          <a:p>
            <a:pPr algn="ctr">
              <a:lnSpc>
                <a:spcPct val="90000"/>
              </a:lnSpc>
              <a:spcBef>
                <a:spcPts val="600"/>
              </a:spcBef>
              <a:buFont typeface="Arial" panose="020B0604020202020204" pitchFamily="34" charset="0"/>
              <a:buNone/>
            </a:pPr>
            <a:r>
              <a:rPr lang="zh-CN" altLang="en-US" b="1" dirty="0" smtClean="0">
                <a:sym typeface="+mn-ea"/>
              </a:rPr>
              <a:t>矿井</a:t>
            </a:r>
            <a:r>
              <a:rPr lang="zh-CN" altLang="en-US" b="1" dirty="0">
                <a:sym typeface="+mn-ea"/>
              </a:rPr>
              <a:t>恢复周期长</a:t>
            </a:r>
            <a:endParaRPr lang="zh-CN" altLang="en-US" b="1" dirty="0"/>
          </a:p>
        </p:txBody>
      </p:sp>
      <p:sp>
        <p:nvSpPr>
          <p:cNvPr id="4" name="Rectangle 10"/>
          <p:cNvSpPr>
            <a:spLocks noChangeArrowheads="1"/>
          </p:cNvSpPr>
          <p:nvPr>
            <p:custDataLst>
              <p:tags r:id="rId2"/>
            </p:custDataLst>
          </p:nvPr>
        </p:nvSpPr>
        <p:spPr bwMode="auto">
          <a:xfrm rot="10800000">
            <a:off x="839191" y="5531504"/>
            <a:ext cx="4284528" cy="628650"/>
          </a:xfrm>
          <a:prstGeom prst="rect">
            <a:avLst/>
          </a:prstGeom>
          <a:noFill/>
          <a:ln w="9525">
            <a:noFill/>
            <a:miter lim="800000"/>
          </a:ln>
        </p:spPr>
        <p:txBody>
          <a:bodyPr rot="10800000" lIns="489952" tIns="121920" rIns="227584" bIns="121920" anchor="ctr"/>
          <a:lstStyle/>
          <a:p>
            <a:pPr>
              <a:buFont typeface="Arial" panose="020B0604020202020204" pitchFamily="34" charset="0"/>
              <a:buNone/>
            </a:pPr>
            <a:r>
              <a:rPr lang="zh-CN" altLang="en-US" dirty="0" smtClean="0">
                <a:sym typeface="+mn-ea"/>
              </a:rPr>
              <a:t>    </a:t>
            </a:r>
            <a:r>
              <a:rPr lang="en-US" altLang="zh-CN" dirty="0" smtClean="0">
                <a:sym typeface="+mn-ea"/>
              </a:rPr>
              <a:t>           </a:t>
            </a:r>
            <a:r>
              <a:rPr lang="zh-CN" altLang="en-US" b="1" dirty="0" smtClean="0">
                <a:sym typeface="+mn-ea"/>
              </a:rPr>
              <a:t>恢复</a:t>
            </a:r>
            <a:r>
              <a:rPr lang="zh-CN" altLang="en-US" b="1" dirty="0">
                <a:sym typeface="+mn-ea"/>
              </a:rPr>
              <a:t>安全隐患多</a:t>
            </a:r>
            <a:endParaRPr lang="zh-CN" altLang="en-US" b="1" dirty="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7"/>
          <p:cNvSpPr>
            <a:spLocks noChangeArrowheads="1"/>
          </p:cNvSpPr>
          <p:nvPr/>
        </p:nvSpPr>
        <p:spPr bwMode="auto">
          <a:xfrm>
            <a:off x="452398" y="357166"/>
            <a:ext cx="8331200" cy="765175"/>
          </a:xfrm>
          <a:prstGeom prst="rect">
            <a:avLst/>
          </a:prstGeom>
          <a:noFill/>
          <a:ln w="9525">
            <a:noFill/>
            <a:miter lim="800000"/>
          </a:ln>
        </p:spPr>
        <p:txBody>
          <a:bodyPr/>
          <a:lstStyle/>
          <a:p>
            <a:r>
              <a:rPr lang="en-US" altLang="zh-CN" sz="3200" b="1" dirty="0" smtClean="0">
                <a:latin typeface="微软雅黑" panose="020B0503020204020204" pitchFamily="34" charset="-122"/>
                <a:ea typeface="微软雅黑" panose="020B0503020204020204" pitchFamily="34" charset="-122"/>
              </a:rPr>
              <a:t>2. </a:t>
            </a:r>
            <a:r>
              <a:rPr lang="zh-CN" altLang="en-US" sz="3200" b="1" dirty="0" smtClean="0">
                <a:latin typeface="微软雅黑" panose="020B0503020204020204" pitchFamily="34" charset="-122"/>
                <a:ea typeface="微软雅黑" panose="020B0503020204020204" pitchFamily="34" charset="-122"/>
              </a:rPr>
              <a:t>非煤矿山水害防治方法</a:t>
            </a:r>
            <a:endParaRPr lang="zh-CN" altLang="en-US" sz="3200" b="1" dirty="0">
              <a:latin typeface="微软雅黑" panose="020B0503020204020204" pitchFamily="34" charset="-122"/>
              <a:ea typeface="微软雅黑" panose="020B0503020204020204" pitchFamily="34" charset="-122"/>
            </a:endParaRPr>
          </a:p>
        </p:txBody>
      </p:sp>
      <p:sp>
        <p:nvSpPr>
          <p:cNvPr id="21507" name="矩形 6"/>
          <p:cNvSpPr>
            <a:spLocks noChangeArrowheads="1"/>
          </p:cNvSpPr>
          <p:nvPr/>
        </p:nvSpPr>
        <p:spPr bwMode="auto">
          <a:xfrm>
            <a:off x="809588" y="1135054"/>
            <a:ext cx="10572824" cy="1003801"/>
          </a:xfrm>
          <a:prstGeom prst="rect">
            <a:avLst/>
          </a:prstGeom>
          <a:noFill/>
          <a:ln w="9525">
            <a:noFill/>
            <a:miter lim="800000"/>
          </a:ln>
        </p:spPr>
        <p:txBody>
          <a:bodyPr wrap="square">
            <a:spAutoFit/>
          </a:bodyPr>
          <a:lstStyle/>
          <a:p>
            <a:pPr marL="285750" indent="-285750">
              <a:lnSpc>
                <a:spcPct val="180000"/>
              </a:lnSpc>
              <a:buClr>
                <a:schemeClr val="accent2"/>
              </a:buClr>
              <a:buFont typeface="Wingdings" panose="05000000000000000000" pitchFamily="2" charset="2"/>
              <a:buChar char="n"/>
            </a:pPr>
            <a:r>
              <a:rPr lang="zh-CN" altLang="en-US" dirty="0">
                <a:latin typeface="黑体" panose="02010609060101010101" pitchFamily="49" charset="-122"/>
                <a:ea typeface="黑体" panose="02010609060101010101" pitchFamily="49" charset="-122"/>
              </a:rPr>
              <a:t>矿山防治水方法一般分为三种，即</a:t>
            </a:r>
            <a:r>
              <a:rPr lang="zh-CN" altLang="en-US" b="1" dirty="0">
                <a:solidFill>
                  <a:srgbClr val="FF0000"/>
                </a:solidFill>
                <a:latin typeface="黑体" panose="02010609060101010101" pitchFamily="49" charset="-122"/>
                <a:ea typeface="黑体" panose="02010609060101010101" pitchFamily="49" charset="-122"/>
              </a:rPr>
              <a:t>疏、堵、避</a:t>
            </a:r>
            <a:r>
              <a:rPr lang="zh-CN" altLang="en-US" dirty="0">
                <a:latin typeface="黑体" panose="02010609060101010101" pitchFamily="49" charset="-122"/>
                <a:ea typeface="黑体" panose="02010609060101010101" pitchFamily="49" charset="-122"/>
              </a:rPr>
              <a:t>，实际应用中往往采用一种方法为主，其它方法为辅的综合防治方案。</a:t>
            </a:r>
            <a:endParaRPr lang="en-US" altLang="zh-CN" dirty="0">
              <a:latin typeface="黑体" panose="02010609060101010101" pitchFamily="49" charset="-122"/>
              <a:ea typeface="黑体" panose="02010609060101010101" pitchFamily="49" charset="-122"/>
            </a:endParaRPr>
          </a:p>
        </p:txBody>
      </p:sp>
      <p:grpSp>
        <p:nvGrpSpPr>
          <p:cNvPr id="2" name="Group 22"/>
          <p:cNvGrpSpPr/>
          <p:nvPr/>
        </p:nvGrpSpPr>
        <p:grpSpPr bwMode="auto">
          <a:xfrm>
            <a:off x="914401" y="2277110"/>
            <a:ext cx="7626351" cy="2438400"/>
            <a:chOff x="1728" y="2496"/>
            <a:chExt cx="3456" cy="1152"/>
          </a:xfrm>
        </p:grpSpPr>
        <p:sp>
          <p:nvSpPr>
            <p:cNvPr id="21514" name="AutoShape 5"/>
            <p:cNvSpPr>
              <a:spLocks noChangeArrowheads="1"/>
            </p:cNvSpPr>
            <p:nvPr/>
          </p:nvSpPr>
          <p:spPr bwMode="auto">
            <a:xfrm>
              <a:off x="1728" y="2496"/>
              <a:ext cx="576" cy="1152"/>
            </a:xfrm>
            <a:prstGeom prst="flowChartPreparation">
              <a:avLst/>
            </a:prstGeom>
            <a:gradFill rotWithShape="1">
              <a:gsLst>
                <a:gs pos="0">
                  <a:srgbClr val="765E47"/>
                </a:gs>
                <a:gs pos="50000">
                  <a:srgbClr val="FFCC99"/>
                </a:gs>
                <a:gs pos="100000">
                  <a:srgbClr val="765E47"/>
                </a:gs>
              </a:gsLst>
              <a:lin ang="2700000" scaled="1"/>
            </a:gradFill>
            <a:ln w="9525">
              <a:solidFill>
                <a:schemeClr val="tx1"/>
              </a:solidFill>
              <a:miter lim="800000"/>
            </a:ln>
          </p:spPr>
          <p:txBody>
            <a:bodyPr wrap="none" anchor="ctr"/>
            <a:lstStyle/>
            <a:p>
              <a:pPr algn="ctr"/>
              <a:r>
                <a:rPr lang="zh-CN" altLang="en-US" sz="1400"/>
                <a:t>掌</a:t>
              </a:r>
            </a:p>
            <a:p>
              <a:pPr algn="ctr"/>
              <a:r>
                <a:rPr lang="zh-CN" altLang="en-US" sz="1400"/>
                <a:t>握</a:t>
              </a:r>
            </a:p>
            <a:p>
              <a:pPr algn="ctr"/>
              <a:r>
                <a:rPr lang="zh-CN" altLang="en-US" sz="1400"/>
                <a:t>矿</a:t>
              </a:r>
            </a:p>
            <a:p>
              <a:pPr algn="ctr"/>
              <a:r>
                <a:rPr lang="zh-CN" altLang="en-US" sz="1400"/>
                <a:t>区</a:t>
              </a:r>
            </a:p>
            <a:p>
              <a:pPr algn="ctr"/>
              <a:r>
                <a:rPr lang="zh-CN" altLang="en-US" sz="1400"/>
                <a:t>水</a:t>
              </a:r>
            </a:p>
            <a:p>
              <a:pPr algn="ctr"/>
              <a:r>
                <a:rPr lang="zh-CN" altLang="en-US" sz="1400"/>
                <a:t>文</a:t>
              </a:r>
            </a:p>
            <a:p>
              <a:pPr algn="ctr"/>
              <a:r>
                <a:rPr lang="zh-CN" altLang="en-US" sz="1400"/>
                <a:t>地</a:t>
              </a:r>
            </a:p>
            <a:p>
              <a:pPr algn="ctr"/>
              <a:r>
                <a:rPr lang="zh-CN" altLang="en-US" sz="1400"/>
                <a:t>质</a:t>
              </a:r>
            </a:p>
            <a:p>
              <a:pPr algn="ctr"/>
              <a:r>
                <a:rPr lang="zh-CN" altLang="en-US" sz="1400"/>
                <a:t>条</a:t>
              </a:r>
            </a:p>
            <a:p>
              <a:pPr algn="ctr"/>
              <a:r>
                <a:rPr lang="zh-CN" altLang="en-US" sz="1400"/>
                <a:t>件</a:t>
              </a:r>
            </a:p>
          </p:txBody>
        </p:sp>
        <p:sp>
          <p:nvSpPr>
            <p:cNvPr id="21515" name="AutoShape 6"/>
            <p:cNvSpPr>
              <a:spLocks noChangeArrowheads="1"/>
            </p:cNvSpPr>
            <p:nvPr/>
          </p:nvSpPr>
          <p:spPr bwMode="auto">
            <a:xfrm>
              <a:off x="2736" y="2496"/>
              <a:ext cx="576" cy="432"/>
            </a:xfrm>
            <a:prstGeom prst="flowChartAlternateProcess">
              <a:avLst/>
            </a:prstGeom>
            <a:gradFill rotWithShape="1">
              <a:gsLst>
                <a:gs pos="0">
                  <a:schemeClr val="bg1"/>
                </a:gs>
                <a:gs pos="100000">
                  <a:srgbClr val="FFCC99"/>
                </a:gs>
              </a:gsLst>
              <a:path path="shape">
                <a:fillToRect l="50000" t="50000" r="50000" b="50000"/>
              </a:path>
            </a:gradFill>
            <a:ln w="9525" algn="ctr">
              <a:solidFill>
                <a:schemeClr val="tx1"/>
              </a:solidFill>
              <a:miter lim="800000"/>
            </a:ln>
          </p:spPr>
          <p:txBody>
            <a:bodyPr wrap="none" anchor="ctr"/>
            <a:lstStyle/>
            <a:p>
              <a:pPr algn="ctr"/>
              <a:r>
                <a:rPr lang="zh-CN" altLang="en-US"/>
                <a:t>简单</a:t>
              </a:r>
            </a:p>
          </p:txBody>
        </p:sp>
        <p:sp>
          <p:nvSpPr>
            <p:cNvPr id="21516" name="AutoShape 7"/>
            <p:cNvSpPr>
              <a:spLocks noChangeArrowheads="1"/>
            </p:cNvSpPr>
            <p:nvPr/>
          </p:nvSpPr>
          <p:spPr bwMode="auto">
            <a:xfrm>
              <a:off x="3648" y="3120"/>
              <a:ext cx="624" cy="432"/>
            </a:xfrm>
            <a:prstGeom prst="flowChartAlternateProcess">
              <a:avLst/>
            </a:prstGeom>
            <a:gradFill rotWithShape="1">
              <a:gsLst>
                <a:gs pos="0">
                  <a:schemeClr val="bg1"/>
                </a:gs>
                <a:gs pos="100000">
                  <a:srgbClr val="FFCC99"/>
                </a:gs>
              </a:gsLst>
              <a:path path="shape">
                <a:fillToRect l="50000" t="50000" r="50000" b="50000"/>
              </a:path>
            </a:gradFill>
            <a:ln w="9525" algn="ctr">
              <a:solidFill>
                <a:schemeClr val="tx1"/>
              </a:solidFill>
              <a:miter lim="800000"/>
            </a:ln>
          </p:spPr>
          <p:txBody>
            <a:bodyPr wrap="none" anchor="ctr"/>
            <a:lstStyle/>
            <a:p>
              <a:pPr algn="ctr"/>
              <a:r>
                <a:rPr lang="zh-CN" altLang="en-US"/>
                <a:t>井下</a:t>
              </a:r>
            </a:p>
          </p:txBody>
        </p:sp>
        <p:sp>
          <p:nvSpPr>
            <p:cNvPr id="21517" name="AutoShape 8"/>
            <p:cNvSpPr>
              <a:spLocks noChangeArrowheads="1"/>
            </p:cNvSpPr>
            <p:nvPr/>
          </p:nvSpPr>
          <p:spPr bwMode="auto">
            <a:xfrm>
              <a:off x="3648" y="2496"/>
              <a:ext cx="576" cy="432"/>
            </a:xfrm>
            <a:prstGeom prst="flowChartAlternateProcess">
              <a:avLst/>
            </a:prstGeom>
            <a:gradFill rotWithShape="1">
              <a:gsLst>
                <a:gs pos="0">
                  <a:schemeClr val="bg1"/>
                </a:gs>
                <a:gs pos="100000">
                  <a:srgbClr val="FFCC99"/>
                </a:gs>
              </a:gsLst>
              <a:path path="shape">
                <a:fillToRect l="50000" t="50000" r="50000" b="50000"/>
              </a:path>
            </a:gradFill>
            <a:ln w="9525" algn="ctr">
              <a:solidFill>
                <a:schemeClr val="tx1"/>
              </a:solidFill>
              <a:miter lim="800000"/>
            </a:ln>
          </p:spPr>
          <p:txBody>
            <a:bodyPr wrap="none" anchor="ctr"/>
            <a:lstStyle/>
            <a:p>
              <a:pPr algn="ctr"/>
              <a:r>
                <a:rPr lang="zh-CN" altLang="en-US"/>
                <a:t>复杂</a:t>
              </a:r>
            </a:p>
          </p:txBody>
        </p:sp>
        <p:sp>
          <p:nvSpPr>
            <p:cNvPr id="21518" name="AutoShape 9"/>
            <p:cNvSpPr>
              <a:spLocks noChangeArrowheads="1"/>
            </p:cNvSpPr>
            <p:nvPr/>
          </p:nvSpPr>
          <p:spPr bwMode="auto">
            <a:xfrm>
              <a:off x="2736" y="3120"/>
              <a:ext cx="576" cy="432"/>
            </a:xfrm>
            <a:prstGeom prst="flowChartAlternateProcess">
              <a:avLst/>
            </a:prstGeom>
            <a:gradFill rotWithShape="1">
              <a:gsLst>
                <a:gs pos="0">
                  <a:schemeClr val="bg1"/>
                </a:gs>
                <a:gs pos="100000">
                  <a:srgbClr val="FFCC99"/>
                </a:gs>
              </a:gsLst>
              <a:path path="shape">
                <a:fillToRect l="50000" t="50000" r="50000" b="50000"/>
              </a:path>
            </a:gradFill>
            <a:ln w="9525" algn="ctr">
              <a:solidFill>
                <a:schemeClr val="tx1"/>
              </a:solidFill>
              <a:miter lim="800000"/>
            </a:ln>
          </p:spPr>
          <p:txBody>
            <a:bodyPr wrap="none" anchor="ctr"/>
            <a:lstStyle/>
            <a:p>
              <a:pPr algn="ctr"/>
              <a:r>
                <a:rPr lang="zh-CN" altLang="en-US"/>
                <a:t>地面</a:t>
              </a:r>
            </a:p>
          </p:txBody>
        </p:sp>
        <p:sp>
          <p:nvSpPr>
            <p:cNvPr id="21519" name="AutoShape 10"/>
            <p:cNvSpPr>
              <a:spLocks noChangeArrowheads="1"/>
            </p:cNvSpPr>
            <p:nvPr/>
          </p:nvSpPr>
          <p:spPr bwMode="auto">
            <a:xfrm>
              <a:off x="4608" y="2496"/>
              <a:ext cx="576" cy="1152"/>
            </a:xfrm>
            <a:prstGeom prst="flowChartPreparation">
              <a:avLst/>
            </a:prstGeom>
            <a:gradFill rotWithShape="1">
              <a:gsLst>
                <a:gs pos="0">
                  <a:srgbClr val="184776"/>
                </a:gs>
                <a:gs pos="50000">
                  <a:srgbClr val="3399FF"/>
                </a:gs>
                <a:gs pos="100000">
                  <a:srgbClr val="184776"/>
                </a:gs>
              </a:gsLst>
              <a:lin ang="0" scaled="1"/>
            </a:gradFill>
            <a:ln w="9525" algn="ctr">
              <a:solidFill>
                <a:schemeClr val="tx1"/>
              </a:solidFill>
              <a:miter lim="800000"/>
            </a:ln>
          </p:spPr>
          <p:txBody>
            <a:bodyPr wrap="none" anchor="ctr"/>
            <a:lstStyle/>
            <a:p>
              <a:pPr algn="ctr"/>
              <a:r>
                <a:rPr lang="zh-CN" altLang="en-US"/>
                <a:t>层</a:t>
              </a:r>
            </a:p>
            <a:p>
              <a:pPr algn="ctr"/>
              <a:r>
                <a:rPr lang="zh-CN" altLang="en-US"/>
                <a:t>层</a:t>
              </a:r>
            </a:p>
            <a:p>
              <a:pPr algn="ctr"/>
              <a:r>
                <a:rPr lang="zh-CN" altLang="en-US"/>
                <a:t>设</a:t>
              </a:r>
            </a:p>
            <a:p>
              <a:pPr algn="ctr"/>
              <a:r>
                <a:rPr lang="zh-CN" altLang="en-US"/>
                <a:t>防</a:t>
              </a:r>
            </a:p>
          </p:txBody>
        </p:sp>
        <p:cxnSp>
          <p:nvCxnSpPr>
            <p:cNvPr id="21520" name="AutoShape 13"/>
            <p:cNvCxnSpPr>
              <a:cxnSpLocks noChangeShapeType="1"/>
              <a:stCxn id="21514" idx="3"/>
              <a:endCxn id="21515" idx="1"/>
            </p:cNvCxnSpPr>
            <p:nvPr/>
          </p:nvCxnSpPr>
          <p:spPr bwMode="auto">
            <a:xfrm flipV="1">
              <a:off x="2304" y="2712"/>
              <a:ext cx="432" cy="360"/>
            </a:xfrm>
            <a:prstGeom prst="bentConnector3">
              <a:avLst>
                <a:gd name="adj1" fmla="val 50000"/>
              </a:avLst>
            </a:prstGeom>
            <a:noFill/>
            <a:ln w="9525">
              <a:solidFill>
                <a:schemeClr val="tx1"/>
              </a:solidFill>
              <a:miter lim="800000"/>
              <a:tailEnd type="triangle" w="med" len="med"/>
            </a:ln>
          </p:spPr>
        </p:cxnSp>
        <p:cxnSp>
          <p:nvCxnSpPr>
            <p:cNvPr id="21521" name="AutoShape 15"/>
            <p:cNvCxnSpPr>
              <a:cxnSpLocks noChangeShapeType="1"/>
              <a:stCxn id="21515" idx="3"/>
              <a:endCxn id="21517" idx="1"/>
            </p:cNvCxnSpPr>
            <p:nvPr/>
          </p:nvCxnSpPr>
          <p:spPr bwMode="auto">
            <a:xfrm>
              <a:off x="3312" y="2712"/>
              <a:ext cx="336" cy="0"/>
            </a:xfrm>
            <a:prstGeom prst="straightConnector1">
              <a:avLst/>
            </a:prstGeom>
            <a:noFill/>
            <a:ln w="9525">
              <a:solidFill>
                <a:schemeClr val="tx1"/>
              </a:solidFill>
              <a:round/>
              <a:tailEnd type="triangle" w="med" len="med"/>
            </a:ln>
          </p:spPr>
        </p:cxnSp>
        <p:cxnSp>
          <p:nvCxnSpPr>
            <p:cNvPr id="21522" name="AutoShape 16"/>
            <p:cNvCxnSpPr>
              <a:cxnSpLocks noChangeShapeType="1"/>
              <a:stCxn id="21518" idx="3"/>
              <a:endCxn id="21516" idx="1"/>
            </p:cNvCxnSpPr>
            <p:nvPr/>
          </p:nvCxnSpPr>
          <p:spPr bwMode="auto">
            <a:xfrm>
              <a:off x="3312" y="3336"/>
              <a:ext cx="336" cy="0"/>
            </a:xfrm>
            <a:prstGeom prst="straightConnector1">
              <a:avLst/>
            </a:prstGeom>
            <a:noFill/>
            <a:ln w="9525">
              <a:solidFill>
                <a:schemeClr val="tx1"/>
              </a:solidFill>
              <a:round/>
              <a:tailEnd type="triangle" w="med" len="med"/>
            </a:ln>
          </p:spPr>
        </p:cxnSp>
        <p:cxnSp>
          <p:nvCxnSpPr>
            <p:cNvPr id="21523" name="AutoShape 18"/>
            <p:cNvCxnSpPr>
              <a:cxnSpLocks noChangeShapeType="1"/>
            </p:cNvCxnSpPr>
            <p:nvPr/>
          </p:nvCxnSpPr>
          <p:spPr bwMode="auto">
            <a:xfrm flipV="1">
              <a:off x="4272" y="3072"/>
              <a:ext cx="336" cy="264"/>
            </a:xfrm>
            <a:prstGeom prst="bentConnector3">
              <a:avLst>
                <a:gd name="adj1" fmla="val 40866"/>
              </a:avLst>
            </a:prstGeom>
            <a:noFill/>
            <a:ln w="9525">
              <a:solidFill>
                <a:schemeClr val="tx1"/>
              </a:solidFill>
              <a:miter lim="800000"/>
              <a:tailEnd type="triangle" w="med" len="med"/>
            </a:ln>
          </p:spPr>
        </p:cxnSp>
        <p:cxnSp>
          <p:nvCxnSpPr>
            <p:cNvPr id="21524" name="AutoShape 20"/>
            <p:cNvCxnSpPr>
              <a:cxnSpLocks noChangeShapeType="1"/>
              <a:stCxn id="21517" idx="3"/>
              <a:endCxn id="21519" idx="1"/>
            </p:cNvCxnSpPr>
            <p:nvPr/>
          </p:nvCxnSpPr>
          <p:spPr bwMode="auto">
            <a:xfrm>
              <a:off x="4224" y="2712"/>
              <a:ext cx="384" cy="360"/>
            </a:xfrm>
            <a:prstGeom prst="bentConnector3">
              <a:avLst>
                <a:gd name="adj1" fmla="val 50000"/>
              </a:avLst>
            </a:prstGeom>
            <a:noFill/>
            <a:ln w="9525">
              <a:solidFill>
                <a:schemeClr val="tx1"/>
              </a:solidFill>
              <a:miter lim="800000"/>
              <a:tailEnd type="triangle" w="med" len="med"/>
            </a:ln>
          </p:spPr>
        </p:cxnSp>
        <p:cxnSp>
          <p:nvCxnSpPr>
            <p:cNvPr id="21525" name="AutoShape 21"/>
            <p:cNvCxnSpPr>
              <a:cxnSpLocks noChangeShapeType="1"/>
              <a:stCxn id="21514" idx="3"/>
              <a:endCxn id="21518" idx="1"/>
            </p:cNvCxnSpPr>
            <p:nvPr/>
          </p:nvCxnSpPr>
          <p:spPr bwMode="auto">
            <a:xfrm>
              <a:off x="2304" y="3072"/>
              <a:ext cx="432" cy="264"/>
            </a:xfrm>
            <a:prstGeom prst="bentConnector3">
              <a:avLst>
                <a:gd name="adj1" fmla="val 50000"/>
              </a:avLst>
            </a:prstGeom>
            <a:noFill/>
            <a:ln w="9525">
              <a:solidFill>
                <a:schemeClr val="tx1"/>
              </a:solidFill>
              <a:miter lim="800000"/>
              <a:tailEnd type="triangle" w="med" len="med"/>
            </a:ln>
          </p:spPr>
        </p:cxnSp>
      </p:grpSp>
      <p:sp>
        <p:nvSpPr>
          <p:cNvPr id="21509" name="矩形 6"/>
          <p:cNvSpPr>
            <a:spLocks noChangeArrowheads="1"/>
          </p:cNvSpPr>
          <p:nvPr/>
        </p:nvSpPr>
        <p:spPr bwMode="auto">
          <a:xfrm>
            <a:off x="1016001" y="4724401"/>
            <a:ext cx="10951633" cy="2000997"/>
          </a:xfrm>
          <a:prstGeom prst="rect">
            <a:avLst/>
          </a:prstGeom>
          <a:noFill/>
          <a:ln w="9525">
            <a:noFill/>
            <a:miter lim="800000"/>
          </a:ln>
        </p:spPr>
        <p:txBody>
          <a:bodyPr>
            <a:spAutoFit/>
          </a:bodyPr>
          <a:lstStyle/>
          <a:p>
            <a:pPr marL="285750" indent="-285750">
              <a:lnSpc>
                <a:spcPct val="180000"/>
              </a:lnSpc>
              <a:buClr>
                <a:schemeClr val="accent2"/>
              </a:buClr>
              <a:buFont typeface="Wingdings" panose="05000000000000000000" pitchFamily="2" charset="2"/>
              <a:buChar char="n"/>
            </a:pPr>
            <a:r>
              <a:rPr lang="zh-CN" altLang="en-US" dirty="0">
                <a:latin typeface="黑体" panose="02010609060101010101" pitchFamily="49" charset="-122"/>
                <a:ea typeface="黑体" panose="02010609060101010101" pitchFamily="49" charset="-122"/>
              </a:rPr>
              <a:t>对于各种可能涌入矿坑的地表水，应采取</a:t>
            </a:r>
            <a:r>
              <a:rPr lang="zh-CN" altLang="en-US" b="1" dirty="0">
                <a:solidFill>
                  <a:srgbClr val="FF0000"/>
                </a:solidFill>
                <a:latin typeface="黑体" panose="02010609060101010101" pitchFamily="49" charset="-122"/>
                <a:ea typeface="黑体" panose="02010609060101010101" pitchFamily="49" charset="-122"/>
              </a:rPr>
              <a:t>地面防水措施</a:t>
            </a:r>
            <a:r>
              <a:rPr lang="zh-CN" altLang="en-US" dirty="0">
                <a:latin typeface="黑体" panose="02010609060101010101" pitchFamily="49" charset="-122"/>
                <a:ea typeface="黑体" panose="02010609060101010101" pitchFamily="49" charset="-122"/>
              </a:rPr>
              <a:t>；</a:t>
            </a:r>
          </a:p>
          <a:p>
            <a:pPr marL="285750" indent="-285750">
              <a:lnSpc>
                <a:spcPct val="180000"/>
              </a:lnSpc>
              <a:buClr>
                <a:schemeClr val="accent2"/>
              </a:buClr>
              <a:buFont typeface="Wingdings" panose="05000000000000000000" pitchFamily="2" charset="2"/>
              <a:buChar char="n"/>
            </a:pPr>
            <a:r>
              <a:rPr lang="zh-CN" altLang="en-US" dirty="0">
                <a:latin typeface="黑体" panose="02010609060101010101" pitchFamily="49" charset="-122"/>
                <a:ea typeface="黑体" panose="02010609060101010101" pitchFamily="49" charset="-122"/>
              </a:rPr>
              <a:t>对于可能的突水淹井风险，应采取</a:t>
            </a:r>
            <a:r>
              <a:rPr lang="zh-CN" altLang="en-US" b="1" dirty="0">
                <a:solidFill>
                  <a:srgbClr val="FF0000"/>
                </a:solidFill>
                <a:latin typeface="黑体" panose="02010609060101010101" pitchFamily="49" charset="-122"/>
                <a:ea typeface="黑体" panose="02010609060101010101" pitchFamily="49" charset="-122"/>
              </a:rPr>
              <a:t>井下防水及探放水措施</a:t>
            </a:r>
            <a:r>
              <a:rPr lang="zh-CN" altLang="en-US" dirty="0">
                <a:latin typeface="黑体" panose="02010609060101010101" pitchFamily="49" charset="-122"/>
                <a:ea typeface="黑体" panose="02010609060101010101" pitchFamily="49" charset="-122"/>
              </a:rPr>
              <a:t>；</a:t>
            </a:r>
          </a:p>
          <a:p>
            <a:pPr marL="285750" indent="-285750">
              <a:lnSpc>
                <a:spcPct val="180000"/>
              </a:lnSpc>
              <a:buClr>
                <a:schemeClr val="accent2"/>
              </a:buClr>
              <a:buFont typeface="Wingdings" panose="05000000000000000000" pitchFamily="2" charset="2"/>
              <a:buChar char="n"/>
            </a:pPr>
            <a:r>
              <a:rPr lang="zh-CN" altLang="en-US" dirty="0">
                <a:latin typeface="黑体" panose="02010609060101010101" pitchFamily="49" charset="-122"/>
                <a:ea typeface="黑体" panose="02010609060101010101" pitchFamily="49" charset="-122"/>
              </a:rPr>
              <a:t>为保证安全顺利开采，坑内一般以疏为主，并尽量在</a:t>
            </a:r>
            <a:r>
              <a:rPr lang="zh-CN" altLang="en-US" b="1" dirty="0">
                <a:solidFill>
                  <a:srgbClr val="FF0000"/>
                </a:solidFill>
                <a:latin typeface="黑体" panose="02010609060101010101" pitchFamily="49" charset="-122"/>
                <a:ea typeface="黑体" panose="02010609060101010101" pitchFamily="49" charset="-122"/>
              </a:rPr>
              <a:t>浅部将地下水拦截</a:t>
            </a:r>
            <a:r>
              <a:rPr lang="zh-CN" altLang="en-US" dirty="0">
                <a:latin typeface="黑体" panose="02010609060101010101" pitchFamily="49" charset="-122"/>
                <a:ea typeface="黑体" panose="02010609060101010101" pitchFamily="49" charset="-122"/>
              </a:rPr>
              <a:t>；</a:t>
            </a:r>
          </a:p>
          <a:p>
            <a:pPr marL="285750" indent="-285750">
              <a:lnSpc>
                <a:spcPct val="180000"/>
              </a:lnSpc>
              <a:buClr>
                <a:schemeClr val="accent2"/>
              </a:buClr>
              <a:buFont typeface="Wingdings" panose="05000000000000000000" pitchFamily="2" charset="2"/>
              <a:buChar char="n"/>
            </a:pPr>
            <a:r>
              <a:rPr lang="zh-CN" altLang="en-US" dirty="0">
                <a:latin typeface="黑体" panose="02010609060101010101" pitchFamily="49" charset="-122"/>
                <a:ea typeface="黑体" panose="02010609060101010101" pitchFamily="49" charset="-122"/>
              </a:rPr>
              <a:t>在水文地质条件适宜、经济技术条件合理时，应优先采取</a:t>
            </a:r>
            <a:r>
              <a:rPr lang="zh-CN" altLang="en-US" b="1" dirty="0">
                <a:solidFill>
                  <a:srgbClr val="FF0000"/>
                </a:solidFill>
                <a:latin typeface="黑体" panose="02010609060101010101" pitchFamily="49" charset="-122"/>
                <a:ea typeface="黑体" panose="02010609060101010101" pitchFamily="49" charset="-122"/>
              </a:rPr>
              <a:t>帷幕注浆方案</a:t>
            </a:r>
            <a:r>
              <a:rPr lang="zh-CN" altLang="en-US"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p:txBody>
      </p:sp>
      <p:sp>
        <p:nvSpPr>
          <p:cNvPr id="21" name="AutoShape 19"/>
          <p:cNvSpPr>
            <a:spLocks noChangeArrowheads="1"/>
          </p:cNvSpPr>
          <p:nvPr/>
        </p:nvSpPr>
        <p:spPr bwMode="auto">
          <a:xfrm flipH="1">
            <a:off x="8810644" y="2071678"/>
            <a:ext cx="2641600" cy="568325"/>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400" b="1" dirty="0">
                <a:solidFill>
                  <a:srgbClr val="FF3300"/>
                </a:solidFill>
                <a:latin typeface="Arial" panose="020B0604020202020204" pitchFamily="34" charset="0"/>
              </a:rPr>
              <a:t>地面帷幕注浆技术</a:t>
            </a:r>
            <a:endParaRPr lang="nl-NL" altLang="zh-CN" sz="1400" b="1" dirty="0">
              <a:solidFill>
                <a:srgbClr val="FF3300"/>
              </a:solidFill>
              <a:latin typeface="Arial" panose="020B0604020202020204" pitchFamily="34" charset="0"/>
            </a:endParaRPr>
          </a:p>
        </p:txBody>
      </p:sp>
      <p:sp>
        <p:nvSpPr>
          <p:cNvPr id="25" name="AutoShape 19"/>
          <p:cNvSpPr>
            <a:spLocks noChangeArrowheads="1"/>
          </p:cNvSpPr>
          <p:nvPr/>
        </p:nvSpPr>
        <p:spPr bwMode="auto">
          <a:xfrm flipH="1">
            <a:off x="8810644" y="3027354"/>
            <a:ext cx="2641600" cy="568325"/>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400" b="1" dirty="0">
                <a:solidFill>
                  <a:srgbClr val="FF3300"/>
                </a:solidFill>
                <a:latin typeface="Arial" panose="020B0604020202020204" pitchFamily="34" charset="0"/>
              </a:rPr>
              <a:t>井下近矿体帷幕注浆</a:t>
            </a:r>
            <a:endParaRPr lang="nl-NL" altLang="zh-CN" sz="1400" b="1" dirty="0">
              <a:solidFill>
                <a:srgbClr val="FF3300"/>
              </a:solidFill>
              <a:latin typeface="Arial" panose="020B0604020202020204" pitchFamily="34" charset="0"/>
            </a:endParaRPr>
          </a:p>
        </p:txBody>
      </p:sp>
      <p:sp>
        <p:nvSpPr>
          <p:cNvPr id="26" name="AutoShape 19"/>
          <p:cNvSpPr>
            <a:spLocks noChangeArrowheads="1"/>
          </p:cNvSpPr>
          <p:nvPr/>
        </p:nvSpPr>
        <p:spPr bwMode="auto">
          <a:xfrm flipH="1">
            <a:off x="8810644" y="3941754"/>
            <a:ext cx="2641600" cy="568325"/>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400" b="1" dirty="0">
                <a:solidFill>
                  <a:srgbClr val="FF3300"/>
                </a:solidFill>
                <a:latin typeface="Arial" panose="020B0604020202020204" pitchFamily="34" charset="0"/>
              </a:rPr>
              <a:t>控制疏干技术</a:t>
            </a:r>
            <a:endParaRPr lang="nl-NL" altLang="zh-CN" sz="1400" b="1" dirty="0">
              <a:solidFill>
                <a:srgbClr val="FF3300"/>
              </a:solidFill>
              <a:latin typeface="Arial" panose="020B0604020202020204" pitchFamily="34" charset="0"/>
            </a:endParaRPr>
          </a:p>
        </p:txBody>
      </p:sp>
      <p:sp>
        <p:nvSpPr>
          <p:cNvPr id="27" name="AutoShape 19"/>
          <p:cNvSpPr>
            <a:spLocks noChangeArrowheads="1"/>
          </p:cNvSpPr>
          <p:nvPr/>
        </p:nvSpPr>
        <p:spPr bwMode="auto">
          <a:xfrm flipH="1">
            <a:off x="8810644" y="4856154"/>
            <a:ext cx="2641600" cy="568325"/>
          </a:xfrm>
          <a:prstGeom prst="homePlate">
            <a:avLst>
              <a:gd name="adj" fmla="val 43878"/>
            </a:avLst>
          </a:prstGeom>
          <a:solidFill>
            <a:srgbClr val="CCCCFF"/>
          </a:solidFill>
          <a:ln w="6350" algn="ctr">
            <a:noFill/>
            <a:miter lim="800000"/>
          </a:ln>
          <a:effectLst>
            <a:outerShdw dist="17961" dir="2700000" algn="ctr" rotWithShape="0">
              <a:srgbClr val="808080"/>
            </a:outerShdw>
          </a:effectLst>
        </p:spPr>
        <p:txBody>
          <a:bodyPr wrap="none" tIns="91440" bIns="91440" anchor="ctr"/>
          <a:lstStyle/>
          <a:p>
            <a:pPr algn="ctr">
              <a:defRPr/>
            </a:pPr>
            <a:r>
              <a:rPr lang="zh-CN" altLang="en-US" sz="1400" b="1" dirty="0">
                <a:solidFill>
                  <a:srgbClr val="FF3300"/>
                </a:solidFill>
                <a:latin typeface="Arial" panose="020B0604020202020204" pitchFamily="34" charset="0"/>
              </a:rPr>
              <a:t>岩溶塌陷治理技术</a:t>
            </a:r>
            <a:endParaRPr lang="nl-NL" altLang="zh-CN" sz="1400" b="1" dirty="0">
              <a:solidFill>
                <a:srgbClr val="FF3300"/>
              </a:solidFill>
              <a:latin typeface="Arial" panose="020B0604020202020204" pitchFamily="34" charset="0"/>
            </a:endParaRPr>
          </a:p>
        </p:txBody>
      </p:sp>
    </p:spTree>
  </p:cSld>
  <p:clrMapOvr>
    <a:masterClrMapping/>
  </p:clrMapOvr>
  <p:transition spd="slow"/>
  <p:timing>
    <p:tnLst>
      <p:par>
        <p:cTn id="1" dur="indefinite" restart="never" nodeType="tmRoot"/>
      </p:par>
    </p:tnLst>
    <p:bldLst>
      <p:bldP spid="21" grpId="0" build="allAtOnce" animBg="1"/>
      <p:bldP spid="25" grpId="0" build="allAtOnce" animBg="1"/>
      <p:bldP spid="26" grpId="0" build="allAtOnce" animBg="1"/>
      <p:bldP spid="27"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示 6"/>
          <p:cNvPicPr>
            <a:picLocks noChangeArrowheads="1"/>
          </p:cNvPicPr>
          <p:nvPr/>
        </p:nvPicPr>
        <p:blipFill rotWithShape="1">
          <a:blip r:embed="rId2">
            <a:extLst>
              <a:ext uri="{28A0092B-C50C-407E-A947-70E740481C1C}">
                <a14:useLocalDpi xmlns="" xmlns:a14="http://schemas.microsoft.com/office/drawing/2010/main" val="0"/>
              </a:ext>
            </a:extLst>
          </a:blip>
          <a:srcRect r="26385" b="28853"/>
          <a:stretch>
            <a:fillRect/>
          </a:stretch>
        </p:blipFill>
        <p:spPr bwMode="auto">
          <a:xfrm>
            <a:off x="829499" y="1021424"/>
            <a:ext cx="4439618" cy="433822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 name="图示 3"/>
          <p:cNvGraphicFramePr/>
          <p:nvPr/>
        </p:nvGraphicFramePr>
        <p:xfrm>
          <a:off x="4992418" y="1513306"/>
          <a:ext cx="6389994" cy="38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8</a:t>
            </a:fld>
            <a:endParaRPr lang="zh-CN" altLang="en-US" dirty="0">
              <a:solidFill>
                <a:prstClr val="black">
                  <a:tint val="75000"/>
                </a:prstClr>
              </a:solidFill>
            </a:endParaRPr>
          </a:p>
        </p:txBody>
      </p:sp>
      <p:sp>
        <p:nvSpPr>
          <p:cNvPr id="17" name="标题 2"/>
          <p:cNvSpPr txBox="1"/>
          <p:nvPr/>
        </p:nvSpPr>
        <p:spPr>
          <a:xfrm>
            <a:off x="595274" y="261022"/>
            <a:ext cx="10515600" cy="792946"/>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 </a:t>
            </a:r>
            <a:r>
              <a:rPr lang="zh-CN" altLang="en-US" sz="3200" b="1" dirty="0" smtClean="0">
                <a:latin typeface="微软雅黑" panose="020B0503020204020204" pitchFamily="34" charset="-122"/>
                <a:ea typeface="微软雅黑" panose="020B0503020204020204" pitchFamily="34" charset="-122"/>
              </a:rPr>
              <a:t>非煤矿山水害防控新技术</a:t>
            </a:r>
          </a:p>
        </p:txBody>
      </p:sp>
      <p:sp>
        <p:nvSpPr>
          <p:cNvPr id="40" name="AutoShape 3"/>
          <p:cNvSpPr>
            <a:spLocks noChangeArrowheads="1"/>
          </p:cNvSpPr>
          <p:nvPr/>
        </p:nvSpPr>
        <p:spPr bwMode="gray">
          <a:xfrm>
            <a:off x="887439" y="2441594"/>
            <a:ext cx="2801899" cy="3273422"/>
          </a:xfrm>
          <a:prstGeom prst="roundRect">
            <a:avLst>
              <a:gd name="adj" fmla="val 8856"/>
            </a:avLst>
          </a:prstGeom>
          <a:solidFill>
            <a:schemeClr val="tx2">
              <a:lumMod val="20000"/>
              <a:lumOff val="80000"/>
            </a:schemeClr>
          </a:solidFill>
          <a:ln w="38100">
            <a:solidFill>
              <a:srgbClr val="7030A0"/>
            </a:solidFill>
            <a:round/>
          </a:ln>
        </p:spPr>
        <p:txBody>
          <a:bodyPr wrap="none" anchor="ctr"/>
          <a:lstStyle/>
          <a:p>
            <a:pPr algn="l" eaLnBrk="1" hangingPunct="1"/>
            <a:endParaRPr lang="zh-CN" altLang="zh-CN" sz="1800">
              <a:latin typeface="Calibri" panose="020F0502020204030204" pitchFamily="34" charset="0"/>
              <a:ea typeface="宋体" panose="02010600030101010101" pitchFamily="2" charset="-122"/>
            </a:endParaRPr>
          </a:p>
        </p:txBody>
      </p:sp>
      <p:sp>
        <p:nvSpPr>
          <p:cNvPr id="42" name="AutoShape 5"/>
          <p:cNvSpPr>
            <a:spLocks noChangeArrowheads="1"/>
          </p:cNvSpPr>
          <p:nvPr/>
        </p:nvSpPr>
        <p:spPr bwMode="gray">
          <a:xfrm rot="16200000" flipV="1">
            <a:off x="3819572" y="3354387"/>
            <a:ext cx="685800" cy="692150"/>
          </a:xfrm>
          <a:prstGeom prst="upArrow">
            <a:avLst>
              <a:gd name="adj1" fmla="val 50000"/>
              <a:gd name="adj2" fmla="val 49697"/>
            </a:avLst>
          </a:prstGeom>
          <a:gradFill rotWithShape="0">
            <a:gsLst>
              <a:gs pos="0">
                <a:schemeClr val="bg1"/>
              </a:gs>
              <a:gs pos="100000">
                <a:schemeClr val="folHlink"/>
              </a:gs>
            </a:gsLst>
            <a:lin ang="0" scaled="1"/>
          </a:gradFill>
          <a:ln w="12700">
            <a:noFill/>
            <a:miter lim="800000"/>
          </a:ln>
        </p:spPr>
        <p:txBody>
          <a:bodyPr wrap="none" anchor="ctr"/>
          <a:lstStyle/>
          <a:p>
            <a:pPr algn="l" eaLnBrk="1" hangingPunct="1"/>
            <a:endParaRPr lang="zh-CN" altLang="zh-CN" sz="1800">
              <a:latin typeface="Calibri" panose="020F0502020204030204" pitchFamily="34" charset="0"/>
              <a:ea typeface="宋体" panose="02010600030101010101" pitchFamily="2" charset="-122"/>
            </a:endParaRPr>
          </a:p>
        </p:txBody>
      </p:sp>
      <p:sp>
        <p:nvSpPr>
          <p:cNvPr id="44" name="AutoShape 7"/>
          <p:cNvSpPr>
            <a:spLocks noChangeArrowheads="1"/>
          </p:cNvSpPr>
          <p:nvPr/>
        </p:nvSpPr>
        <p:spPr bwMode="gray">
          <a:xfrm>
            <a:off x="974695" y="1745087"/>
            <a:ext cx="2643205" cy="469467"/>
          </a:xfrm>
          <a:prstGeom prst="roundRect">
            <a:avLst>
              <a:gd name="adj" fmla="val 50000"/>
            </a:avLst>
          </a:prstGeom>
          <a:solidFill>
            <a:schemeClr val="accent3">
              <a:lumMod val="60000"/>
              <a:lumOff val="40000"/>
            </a:schemeClr>
          </a:solidFill>
          <a:ln w="9525">
            <a:noFill/>
            <a:round/>
          </a:ln>
          <a:effectLst>
            <a:outerShdw dist="28398" dir="3806097" algn="ctr" rotWithShape="0">
              <a:schemeClr val="bg2"/>
            </a:outerShdw>
          </a:effectLst>
        </p:spPr>
        <p:txBody>
          <a:bodyPr wrap="none" anchor="ctr"/>
          <a:lstStyle/>
          <a:p>
            <a:pPr algn="l" eaLnBrk="1" fontAlgn="auto" hangingPunct="1">
              <a:spcBef>
                <a:spcPts val="0"/>
              </a:spcBef>
              <a:spcAft>
                <a:spcPts val="0"/>
              </a:spcAft>
              <a:defRPr/>
            </a:pPr>
            <a:endParaRPr lang="zh-CN" altLang="en-US" sz="1800">
              <a:latin typeface="+mn-lt"/>
            </a:endParaRPr>
          </a:p>
        </p:txBody>
      </p:sp>
      <p:sp>
        <p:nvSpPr>
          <p:cNvPr id="50" name="Rectangle 13"/>
          <p:cNvSpPr>
            <a:spLocks noChangeArrowheads="1"/>
          </p:cNvSpPr>
          <p:nvPr/>
        </p:nvSpPr>
        <p:spPr bwMode="white">
          <a:xfrm>
            <a:off x="1260446" y="1816525"/>
            <a:ext cx="2071702" cy="330200"/>
          </a:xfrm>
          <a:prstGeom prst="rect">
            <a:avLst/>
          </a:prstGeom>
          <a:noFill/>
          <a:ln w="9525">
            <a:noFill/>
            <a:miter lim="800000"/>
          </a:ln>
        </p:spPr>
        <p:txBody>
          <a:bodyPr anchor="ctr"/>
          <a:lstStyle/>
          <a:p>
            <a:pPr algn="l" eaLnBrk="1" hangingPunct="1"/>
            <a:r>
              <a:rPr lang="zh-CN" altLang="en-US" sz="2400" b="1" dirty="0" smtClean="0">
                <a:solidFill>
                  <a:srgbClr val="FF0000"/>
                </a:solidFill>
                <a:latin typeface="黑体" panose="02010609060101010101" pitchFamily="49" charset="-122"/>
                <a:ea typeface="黑体" panose="02010609060101010101" pitchFamily="49" charset="-122"/>
              </a:rPr>
              <a:t>水害预防技术</a:t>
            </a:r>
            <a:endParaRPr lang="en-US" altLang="ko-KR" sz="2400" b="1" dirty="0">
              <a:solidFill>
                <a:srgbClr val="FF0000"/>
              </a:solidFill>
              <a:latin typeface="黑体" panose="02010609060101010101" pitchFamily="49" charset="-122"/>
              <a:ea typeface="黑体" panose="02010609060101010101" pitchFamily="49" charset="-122"/>
            </a:endParaRPr>
          </a:p>
        </p:txBody>
      </p:sp>
      <p:sp>
        <p:nvSpPr>
          <p:cNvPr id="51" name="文本框 1"/>
          <p:cNvSpPr txBox="1">
            <a:spLocks noChangeArrowheads="1"/>
          </p:cNvSpPr>
          <p:nvPr/>
        </p:nvSpPr>
        <p:spPr bwMode="auto">
          <a:xfrm>
            <a:off x="1189024" y="2643182"/>
            <a:ext cx="2286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监测预警</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预测预报</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自动排水</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a:latin typeface="宋体" panose="02010600030101010101" pitchFamily="2" charset="-122"/>
              </a:rPr>
              <a:t> </a:t>
            </a:r>
            <a:r>
              <a:rPr lang="en-US" altLang="zh-CN" sz="2800" b="1" dirty="0" smtClean="0">
                <a:latin typeface="宋体" panose="02010600030101010101" pitchFamily="2" charset="-122"/>
              </a:rPr>
              <a:t>……</a:t>
            </a:r>
            <a:endParaRPr lang="en-US" altLang="zh-CN" sz="2800" b="1" dirty="0">
              <a:latin typeface="宋体" panose="02010600030101010101" pitchFamily="2" charset="-122"/>
            </a:endParaRPr>
          </a:p>
        </p:txBody>
      </p:sp>
      <p:sp>
        <p:nvSpPr>
          <p:cNvPr id="57" name="AutoShape 3"/>
          <p:cNvSpPr>
            <a:spLocks noChangeArrowheads="1"/>
          </p:cNvSpPr>
          <p:nvPr/>
        </p:nvSpPr>
        <p:spPr bwMode="gray">
          <a:xfrm>
            <a:off x="4657836" y="2410995"/>
            <a:ext cx="2801899" cy="3273422"/>
          </a:xfrm>
          <a:prstGeom prst="roundRect">
            <a:avLst>
              <a:gd name="adj" fmla="val 8856"/>
            </a:avLst>
          </a:prstGeom>
          <a:gradFill rotWithShape="1">
            <a:gsLst>
              <a:gs pos="0">
                <a:schemeClr val="bg1"/>
              </a:gs>
              <a:gs pos="100000">
                <a:srgbClr val="FFFFFF"/>
              </a:gs>
            </a:gsLst>
            <a:lin ang="2700000" scaled="1"/>
          </a:gradFill>
          <a:ln w="38100">
            <a:solidFill>
              <a:schemeClr val="accent6">
                <a:lumMod val="75000"/>
              </a:schemeClr>
            </a:solidFill>
            <a:round/>
          </a:ln>
        </p:spPr>
        <p:txBody>
          <a:bodyPr wrap="none" anchor="ctr"/>
          <a:lstStyle/>
          <a:p>
            <a:pPr algn="l" eaLnBrk="1" hangingPunct="1"/>
            <a:endParaRPr lang="zh-CN" altLang="zh-CN" sz="1800">
              <a:latin typeface="Calibri" panose="020F0502020204030204" pitchFamily="34" charset="0"/>
              <a:ea typeface="宋体" panose="02010600030101010101" pitchFamily="2" charset="-122"/>
            </a:endParaRPr>
          </a:p>
        </p:txBody>
      </p:sp>
      <p:sp>
        <p:nvSpPr>
          <p:cNvPr id="58" name="AutoShape 7"/>
          <p:cNvSpPr>
            <a:spLocks noChangeArrowheads="1"/>
          </p:cNvSpPr>
          <p:nvPr/>
        </p:nvSpPr>
        <p:spPr bwMode="gray">
          <a:xfrm>
            <a:off x="4745092" y="1714488"/>
            <a:ext cx="2643205" cy="469467"/>
          </a:xfrm>
          <a:prstGeom prst="roundRect">
            <a:avLst>
              <a:gd name="adj" fmla="val 50000"/>
            </a:avLst>
          </a:prstGeom>
          <a:solidFill>
            <a:schemeClr val="accent3">
              <a:lumMod val="60000"/>
              <a:lumOff val="40000"/>
            </a:schemeClr>
          </a:solidFill>
          <a:ln w="9525">
            <a:noFill/>
            <a:round/>
          </a:ln>
          <a:effectLst>
            <a:outerShdw dist="28398" dir="3806097" algn="ctr" rotWithShape="0">
              <a:schemeClr val="bg2"/>
            </a:outerShdw>
          </a:effectLst>
        </p:spPr>
        <p:txBody>
          <a:bodyPr wrap="none" anchor="ctr"/>
          <a:lstStyle/>
          <a:p>
            <a:pPr algn="l" eaLnBrk="1" fontAlgn="auto" hangingPunct="1">
              <a:spcBef>
                <a:spcPts val="0"/>
              </a:spcBef>
              <a:spcAft>
                <a:spcPts val="0"/>
              </a:spcAft>
              <a:defRPr/>
            </a:pPr>
            <a:endParaRPr lang="zh-CN" altLang="en-US" sz="1800">
              <a:latin typeface="+mn-lt"/>
            </a:endParaRPr>
          </a:p>
        </p:txBody>
      </p:sp>
      <p:sp>
        <p:nvSpPr>
          <p:cNvPr id="59" name="Rectangle 13"/>
          <p:cNvSpPr>
            <a:spLocks noChangeArrowheads="1"/>
          </p:cNvSpPr>
          <p:nvPr/>
        </p:nvSpPr>
        <p:spPr bwMode="white">
          <a:xfrm>
            <a:off x="5030843" y="1785926"/>
            <a:ext cx="2071702" cy="330200"/>
          </a:xfrm>
          <a:prstGeom prst="rect">
            <a:avLst/>
          </a:prstGeom>
          <a:noFill/>
          <a:ln w="9525">
            <a:noFill/>
            <a:miter lim="800000"/>
          </a:ln>
        </p:spPr>
        <p:txBody>
          <a:bodyPr anchor="ctr"/>
          <a:lstStyle/>
          <a:p>
            <a:pPr algn="l" eaLnBrk="1" hangingPunct="1"/>
            <a:r>
              <a:rPr lang="zh-CN" altLang="en-US" sz="2400" b="1" dirty="0" smtClean="0">
                <a:solidFill>
                  <a:srgbClr val="FF0000"/>
                </a:solidFill>
                <a:latin typeface="黑体" panose="02010609060101010101" pitchFamily="49" charset="-122"/>
                <a:ea typeface="黑体" panose="02010609060101010101" pitchFamily="49" charset="-122"/>
              </a:rPr>
              <a:t>水害探测技术</a:t>
            </a:r>
            <a:endParaRPr lang="en-US" altLang="ko-KR" sz="2400" b="1" dirty="0">
              <a:solidFill>
                <a:srgbClr val="FF0000"/>
              </a:solidFill>
              <a:latin typeface="黑体" panose="02010609060101010101" pitchFamily="49" charset="-122"/>
              <a:ea typeface="黑体" panose="02010609060101010101" pitchFamily="49" charset="-122"/>
            </a:endParaRPr>
          </a:p>
        </p:txBody>
      </p:sp>
      <p:sp>
        <p:nvSpPr>
          <p:cNvPr id="60" name="文本框 1"/>
          <p:cNvSpPr txBox="1">
            <a:spLocks noChangeArrowheads="1"/>
          </p:cNvSpPr>
          <p:nvPr/>
        </p:nvSpPr>
        <p:spPr bwMode="auto">
          <a:xfrm>
            <a:off x="4959421" y="2612583"/>
            <a:ext cx="2286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化学探测</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物理探测</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水文试验</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a:latin typeface="宋体" panose="02010600030101010101" pitchFamily="2" charset="-122"/>
              </a:rPr>
              <a:t> </a:t>
            </a:r>
            <a:r>
              <a:rPr lang="en-US" altLang="zh-CN" sz="2800" b="1" dirty="0" smtClean="0">
                <a:latin typeface="宋体" panose="02010600030101010101" pitchFamily="2" charset="-122"/>
              </a:rPr>
              <a:t>……</a:t>
            </a:r>
            <a:endParaRPr lang="en-US" altLang="zh-CN" sz="2800" b="1" dirty="0">
              <a:latin typeface="宋体" panose="02010600030101010101" pitchFamily="2" charset="-122"/>
            </a:endParaRPr>
          </a:p>
        </p:txBody>
      </p:sp>
      <p:sp>
        <p:nvSpPr>
          <p:cNvPr id="61" name="AutoShape 5"/>
          <p:cNvSpPr>
            <a:spLocks noChangeArrowheads="1"/>
          </p:cNvSpPr>
          <p:nvPr/>
        </p:nvSpPr>
        <p:spPr bwMode="gray">
          <a:xfrm rot="16200000" flipV="1">
            <a:off x="7605786" y="3354387"/>
            <a:ext cx="685800" cy="692150"/>
          </a:xfrm>
          <a:prstGeom prst="upArrow">
            <a:avLst>
              <a:gd name="adj1" fmla="val 50000"/>
              <a:gd name="adj2" fmla="val 49697"/>
            </a:avLst>
          </a:prstGeom>
          <a:gradFill rotWithShape="0">
            <a:gsLst>
              <a:gs pos="0">
                <a:schemeClr val="bg1"/>
              </a:gs>
              <a:gs pos="100000">
                <a:schemeClr val="folHlink"/>
              </a:gs>
            </a:gsLst>
            <a:lin ang="0" scaled="1"/>
          </a:gradFill>
          <a:ln w="12700">
            <a:noFill/>
            <a:miter lim="800000"/>
          </a:ln>
        </p:spPr>
        <p:txBody>
          <a:bodyPr wrap="none" anchor="ctr"/>
          <a:lstStyle/>
          <a:p>
            <a:pPr algn="l" eaLnBrk="1" hangingPunct="1"/>
            <a:endParaRPr lang="zh-CN" altLang="zh-CN" sz="1800">
              <a:latin typeface="Calibri" panose="020F0502020204030204" pitchFamily="34" charset="0"/>
              <a:ea typeface="宋体" panose="02010600030101010101" pitchFamily="2" charset="-122"/>
            </a:endParaRPr>
          </a:p>
        </p:txBody>
      </p:sp>
      <p:sp>
        <p:nvSpPr>
          <p:cNvPr id="62" name="AutoShape 3"/>
          <p:cNvSpPr>
            <a:spLocks noChangeArrowheads="1"/>
          </p:cNvSpPr>
          <p:nvPr/>
        </p:nvSpPr>
        <p:spPr bwMode="gray">
          <a:xfrm>
            <a:off x="8366199" y="2441594"/>
            <a:ext cx="2801899" cy="3273422"/>
          </a:xfrm>
          <a:prstGeom prst="roundRect">
            <a:avLst>
              <a:gd name="adj" fmla="val 8856"/>
            </a:avLst>
          </a:prstGeom>
          <a:solidFill>
            <a:schemeClr val="tx2">
              <a:lumMod val="20000"/>
              <a:lumOff val="80000"/>
            </a:schemeClr>
          </a:solidFill>
          <a:ln w="38100">
            <a:solidFill>
              <a:schemeClr val="accent1"/>
            </a:solidFill>
            <a:round/>
          </a:ln>
        </p:spPr>
        <p:txBody>
          <a:bodyPr wrap="none" anchor="ctr"/>
          <a:lstStyle/>
          <a:p>
            <a:pPr algn="l" eaLnBrk="1" hangingPunct="1"/>
            <a:endParaRPr lang="zh-CN" altLang="zh-CN" sz="1800">
              <a:latin typeface="Calibri" panose="020F0502020204030204" pitchFamily="34" charset="0"/>
              <a:ea typeface="宋体" panose="02010600030101010101" pitchFamily="2" charset="-122"/>
            </a:endParaRPr>
          </a:p>
        </p:txBody>
      </p:sp>
      <p:sp>
        <p:nvSpPr>
          <p:cNvPr id="63" name="AutoShape 7"/>
          <p:cNvSpPr>
            <a:spLocks noChangeArrowheads="1"/>
          </p:cNvSpPr>
          <p:nvPr/>
        </p:nvSpPr>
        <p:spPr bwMode="gray">
          <a:xfrm>
            <a:off x="8453455" y="1745087"/>
            <a:ext cx="2643205" cy="469467"/>
          </a:xfrm>
          <a:prstGeom prst="roundRect">
            <a:avLst>
              <a:gd name="adj" fmla="val 50000"/>
            </a:avLst>
          </a:prstGeom>
          <a:solidFill>
            <a:schemeClr val="accent3">
              <a:lumMod val="60000"/>
              <a:lumOff val="40000"/>
            </a:schemeClr>
          </a:solidFill>
          <a:ln w="9525">
            <a:noFill/>
            <a:round/>
          </a:ln>
          <a:effectLst>
            <a:outerShdw dist="28398" dir="3806097" algn="ctr" rotWithShape="0">
              <a:schemeClr val="bg2"/>
            </a:outerShdw>
          </a:effectLst>
        </p:spPr>
        <p:txBody>
          <a:bodyPr wrap="none" anchor="ctr"/>
          <a:lstStyle/>
          <a:p>
            <a:pPr algn="l" eaLnBrk="1" fontAlgn="auto" hangingPunct="1">
              <a:spcBef>
                <a:spcPts val="0"/>
              </a:spcBef>
              <a:spcAft>
                <a:spcPts val="0"/>
              </a:spcAft>
              <a:defRPr/>
            </a:pPr>
            <a:endParaRPr lang="zh-CN" altLang="en-US" sz="1800">
              <a:latin typeface="+mn-lt"/>
            </a:endParaRPr>
          </a:p>
        </p:txBody>
      </p:sp>
      <p:sp>
        <p:nvSpPr>
          <p:cNvPr id="64" name="Rectangle 13"/>
          <p:cNvSpPr>
            <a:spLocks noChangeArrowheads="1"/>
          </p:cNvSpPr>
          <p:nvPr/>
        </p:nvSpPr>
        <p:spPr bwMode="white">
          <a:xfrm>
            <a:off x="8739206" y="1816525"/>
            <a:ext cx="2071702" cy="330200"/>
          </a:xfrm>
          <a:prstGeom prst="rect">
            <a:avLst/>
          </a:prstGeom>
          <a:noFill/>
          <a:ln w="9525">
            <a:noFill/>
            <a:miter lim="800000"/>
          </a:ln>
        </p:spPr>
        <p:txBody>
          <a:bodyPr anchor="ctr"/>
          <a:lstStyle/>
          <a:p>
            <a:pPr algn="l" eaLnBrk="1" hangingPunct="1"/>
            <a:r>
              <a:rPr lang="zh-CN" altLang="en-US" sz="2400" b="1" dirty="0" smtClean="0">
                <a:solidFill>
                  <a:srgbClr val="FF0000"/>
                </a:solidFill>
                <a:latin typeface="黑体" panose="02010609060101010101" pitchFamily="49" charset="-122"/>
                <a:ea typeface="黑体" panose="02010609060101010101" pitchFamily="49" charset="-122"/>
              </a:rPr>
              <a:t>水害治理技术</a:t>
            </a:r>
            <a:endParaRPr lang="en-US" altLang="ko-KR" sz="2400" b="1" dirty="0">
              <a:solidFill>
                <a:srgbClr val="FF0000"/>
              </a:solidFill>
              <a:latin typeface="黑体" panose="02010609060101010101" pitchFamily="49" charset="-122"/>
              <a:ea typeface="黑体" panose="02010609060101010101" pitchFamily="49" charset="-122"/>
            </a:endParaRPr>
          </a:p>
        </p:txBody>
      </p:sp>
      <p:sp>
        <p:nvSpPr>
          <p:cNvPr id="65" name="文本框 1"/>
          <p:cNvSpPr txBox="1">
            <a:spLocks noChangeArrowheads="1"/>
          </p:cNvSpPr>
          <p:nvPr/>
        </p:nvSpPr>
        <p:spPr bwMode="auto">
          <a:xfrm>
            <a:off x="8602743" y="2608275"/>
            <a:ext cx="2286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地面帷幕</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井下帷幕</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smtClean="0">
                <a:latin typeface="宋体" panose="02010600030101010101" pitchFamily="2" charset="-122"/>
              </a:rPr>
              <a:t> 控制疏干</a:t>
            </a:r>
            <a:endParaRPr lang="en-US" altLang="zh-CN" sz="2800" b="1" dirty="0">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dirty="0">
                <a:latin typeface="宋体" panose="02010600030101010101" pitchFamily="2" charset="-122"/>
              </a:rPr>
              <a:t> </a:t>
            </a:r>
            <a:r>
              <a:rPr lang="zh-CN" altLang="en-US" sz="2800" b="1" dirty="0" smtClean="0">
                <a:latin typeface="宋体" panose="02010600030101010101" pitchFamily="2" charset="-122"/>
              </a:rPr>
              <a:t>塌陷治理</a:t>
            </a:r>
            <a:endParaRPr lang="en-US" altLang="zh-CN" sz="2800" b="1" dirty="0">
              <a:latin typeface="宋体" panose="0201060003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txBox="1"/>
          <p:nvPr/>
        </p:nvSpPr>
        <p:spPr>
          <a:xfrm>
            <a:off x="595274" y="350038"/>
            <a:ext cx="10515600" cy="7929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smtClean="0">
                <a:latin typeface="微软雅黑" panose="020B0503020204020204" pitchFamily="34" charset="-122"/>
                <a:ea typeface="微软雅黑" panose="020B0503020204020204" pitchFamily="34" charset="-122"/>
              </a:rPr>
              <a:t>3.1 </a:t>
            </a:r>
            <a:r>
              <a:rPr lang="zh-CN" altLang="en-US" sz="3200" b="1" dirty="0" smtClean="0">
                <a:latin typeface="微软雅黑" panose="020B0503020204020204" pitchFamily="34" charset="-122"/>
                <a:ea typeface="微软雅黑" panose="020B0503020204020204" pitchFamily="34" charset="-122"/>
              </a:rPr>
              <a:t>非煤矿山水害预防新技术</a:t>
            </a:r>
            <a:endParaRPr lang="zh-CN" altLang="en-US" sz="3200" b="1"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0"/>
          </p:nvPr>
        </p:nvSpPr>
        <p:spPr/>
        <p:txBody>
          <a:bodyPr/>
          <a:lstStyle/>
          <a:p>
            <a:fld id="{A5FA9B51-3C6F-4213-A2E7-32572FEAC62F}" type="slidenum">
              <a:rPr lang="zh-CN" altLang="en-US" smtClean="0">
                <a:solidFill>
                  <a:prstClr val="black">
                    <a:tint val="75000"/>
                  </a:prstClr>
                </a:solidFill>
              </a:rPr>
              <a:pPr/>
              <a:t>9</a:t>
            </a:fld>
            <a:endParaRPr lang="zh-CN" altLang="en-US" dirty="0">
              <a:solidFill>
                <a:prstClr val="black">
                  <a:tint val="75000"/>
                </a:prstClr>
              </a:solidFill>
            </a:endParaRPr>
          </a:p>
        </p:txBody>
      </p:sp>
      <p:pic>
        <p:nvPicPr>
          <p:cNvPr id="6" name="图片 21" descr="图片1"/>
          <p:cNvPicPr>
            <a:picLocks noChangeAspect="1"/>
          </p:cNvPicPr>
          <p:nvPr>
            <p:custDataLst>
              <p:tags r:id="rId1"/>
            </p:custDataLst>
          </p:nvPr>
        </p:nvPicPr>
        <p:blipFill>
          <a:blip r:embed="rId7"/>
          <a:stretch>
            <a:fillRect/>
          </a:stretch>
        </p:blipFill>
        <p:spPr>
          <a:xfrm>
            <a:off x="6310314" y="2470748"/>
            <a:ext cx="4819946" cy="4186871"/>
          </a:xfrm>
          <a:prstGeom prst="rect">
            <a:avLst/>
          </a:prstGeom>
          <a:noFill/>
          <a:ln w="25400">
            <a:solidFill>
              <a:schemeClr val="tx1"/>
            </a:solidFill>
            <a:prstDash val="dash"/>
          </a:ln>
        </p:spPr>
      </p:pic>
      <p:sp>
        <p:nvSpPr>
          <p:cNvPr id="89099" name="TextBox 26"/>
          <p:cNvSpPr txBox="1">
            <a:spLocks noChangeArrowheads="1"/>
          </p:cNvSpPr>
          <p:nvPr>
            <p:custDataLst>
              <p:tags r:id="rId2"/>
            </p:custDataLst>
          </p:nvPr>
        </p:nvSpPr>
        <p:spPr bwMode="auto">
          <a:xfrm>
            <a:off x="3150904" y="2491764"/>
            <a:ext cx="2975610" cy="4161155"/>
          </a:xfrm>
          <a:prstGeom prst="rect">
            <a:avLst/>
          </a:prstGeom>
          <a:noFill/>
          <a:ln w="25400">
            <a:solidFill>
              <a:schemeClr val="accent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buClr>
                <a:srgbClr val="C00000"/>
              </a:buClr>
              <a:buSzPct val="80000"/>
            </a:pPr>
            <a:r>
              <a:rPr lang="zh-CN" altLang="en-US" b="1" dirty="0" smtClean="0">
                <a:solidFill>
                  <a:srgbClr val="FF0000"/>
                </a:solidFill>
                <a:latin typeface="黑体" panose="02010609060101010101" pitchFamily="49" charset="-122"/>
                <a:ea typeface="黑体" panose="02010609060101010101" pitchFamily="49" charset="-122"/>
              </a:rPr>
              <a:t>监测设备</a:t>
            </a:r>
            <a:endParaRPr lang="en-US" altLang="zh-CN" b="1" dirty="0" smtClean="0">
              <a:solidFill>
                <a:srgbClr val="FF0000"/>
              </a:solidFill>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smtClean="0">
                <a:latin typeface="黑体" panose="02010609060101010101" pitchFamily="49" charset="-122"/>
                <a:ea typeface="黑体" panose="02010609060101010101" pitchFamily="49" charset="-122"/>
              </a:rPr>
              <a:t>应力传感器</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err="1">
                <a:latin typeface="黑体" panose="02010609060101010101" pitchFamily="49" charset="-122"/>
                <a:ea typeface="黑体" panose="02010609060101010101" pitchFamily="49" charset="-122"/>
              </a:rPr>
              <a:t>矿用温度传感器</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smtClean="0">
                <a:latin typeface="黑体" panose="02010609060101010101" pitchFamily="49" charset="-122"/>
                <a:ea typeface="黑体" panose="02010609060101010101" pitchFamily="49" charset="-122"/>
              </a:rPr>
              <a:t>矿用湿度传感器</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err="1">
                <a:latin typeface="黑体" panose="02010609060101010101" pitchFamily="49" charset="-122"/>
                <a:ea typeface="黑体" panose="02010609060101010101" pitchFamily="49" charset="-122"/>
              </a:rPr>
              <a:t>明渠流量监测仪</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err="1">
                <a:latin typeface="黑体" panose="02010609060101010101" pitchFamily="49" charset="-122"/>
                <a:ea typeface="黑体" panose="02010609060101010101" pitchFamily="49" charset="-122"/>
              </a:rPr>
              <a:t>矿用水位传感器</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err="1">
                <a:latin typeface="黑体" panose="02010609060101010101" pitchFamily="49" charset="-122"/>
                <a:ea typeface="黑体" panose="02010609060101010101" pitchFamily="49" charset="-122"/>
              </a:rPr>
              <a:t>水位遥测仪</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smtClean="0">
                <a:latin typeface="黑体" panose="02010609060101010101" pitchFamily="49" charset="-122"/>
                <a:ea typeface="黑体" panose="02010609060101010101" pitchFamily="49" charset="-122"/>
              </a:rPr>
              <a:t>雨量计</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smtClean="0">
                <a:latin typeface="黑体" panose="02010609060101010101" pitchFamily="49" charset="-122"/>
                <a:ea typeface="黑体" panose="02010609060101010101" pitchFamily="49" charset="-122"/>
              </a:rPr>
              <a:t>矿用电磁管道流量计</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smtClean="0">
                <a:latin typeface="黑体" panose="02010609060101010101" pitchFamily="49" charset="-122"/>
                <a:ea typeface="黑体" panose="02010609060101010101" pitchFamily="49" charset="-122"/>
              </a:rPr>
              <a:t>矿用超声波管道流量计</a:t>
            </a:r>
            <a:endParaRPr lang="en-US" altLang="zh-CN" dirty="0" err="1">
              <a:latin typeface="黑体" panose="02010609060101010101" pitchFamily="49" charset="-122"/>
              <a:ea typeface="黑体" panose="02010609060101010101" pitchFamily="49" charset="-122"/>
            </a:endParaRPr>
          </a:p>
        </p:txBody>
      </p:sp>
      <p:sp>
        <p:nvSpPr>
          <p:cNvPr id="7" name="Text Box 6"/>
          <p:cNvSpPr txBox="1">
            <a:spLocks noChangeArrowheads="1"/>
          </p:cNvSpPr>
          <p:nvPr/>
        </p:nvSpPr>
        <p:spPr bwMode="auto">
          <a:xfrm>
            <a:off x="766762" y="1308848"/>
            <a:ext cx="2043090" cy="424732"/>
          </a:xfrm>
          <a:prstGeom prst="rect">
            <a:avLst/>
          </a:prstGeom>
          <a:solidFill>
            <a:srgbClr val="FFC000"/>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90000"/>
              </a:lnSpc>
              <a:spcBef>
                <a:spcPct val="5000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smtClean="0">
                <a:ln>
                  <a:noFill/>
                </a:ln>
                <a:solidFill>
                  <a:srgbClr val="FF0000"/>
                </a:solidFill>
                <a:effectLst/>
                <a:uLnTx/>
                <a:uFillTx/>
                <a:latin typeface="华文新魏" panose="02010800040101010101" pitchFamily="2" charset="-122"/>
                <a:ea typeface="华文新魏" panose="02010800040101010101" pitchFamily="2" charset="-122"/>
                <a:cs typeface="+mn-cs"/>
              </a:rPr>
              <a:t> </a:t>
            </a:r>
            <a:r>
              <a:rPr kumimoji="1" lang="en-US" altLang="zh-CN"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1</a:t>
            </a:r>
            <a:r>
              <a:rPr kumimoji="1" lang="zh-CN" altLang="en-US" sz="24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）水害监测</a:t>
            </a:r>
            <a:endParaRPr kumimoji="1"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18" name="Text Box 12"/>
          <p:cNvSpPr txBox="1">
            <a:spLocks noChangeArrowheads="1"/>
          </p:cNvSpPr>
          <p:nvPr>
            <p:custDataLst>
              <p:tags r:id="rId3"/>
            </p:custDataLst>
          </p:nvPr>
        </p:nvSpPr>
        <p:spPr bwMode="auto">
          <a:xfrm>
            <a:off x="766444" y="1793875"/>
            <a:ext cx="9758711" cy="627380"/>
          </a:xfrm>
          <a:prstGeom prst="rect">
            <a:avLst/>
          </a:prstGeom>
          <a:noFill/>
          <a:ln w="25400">
            <a:solidFill>
              <a:srgbClr val="0000FF"/>
            </a:solidFill>
            <a:miter lim="800000"/>
          </a:ln>
        </p:spPr>
        <p:txBody>
          <a:bodyPr wrap="square">
            <a:noAutofit/>
          </a:bodyPr>
          <a:lstStyle/>
          <a:p>
            <a:pPr>
              <a:spcBef>
                <a:spcPct val="50000"/>
              </a:spcBef>
            </a:pPr>
            <a:r>
              <a:rPr lang="zh-CN" altLang="en-US" b="1" dirty="0" smtClean="0">
                <a:solidFill>
                  <a:srgbClr val="0000CC"/>
                </a:solidFill>
                <a:ea typeface="华文新魏" panose="02010800040101010101" pitchFamily="2" charset="-122"/>
              </a:rPr>
              <a:t>近年来，各类地下水关键参数的监测手段与方法得以更新换代，丰富多样的仪器可适用不同条件下的监测需求，为水害监测提供了全面、准确、及时的数据基础。</a:t>
            </a:r>
          </a:p>
        </p:txBody>
      </p:sp>
      <p:sp>
        <p:nvSpPr>
          <p:cNvPr id="17" name="TextBox 26"/>
          <p:cNvSpPr txBox="1">
            <a:spLocks noChangeArrowheads="1"/>
          </p:cNvSpPr>
          <p:nvPr>
            <p:custDataLst>
              <p:tags r:id="rId4"/>
            </p:custDataLst>
          </p:nvPr>
        </p:nvSpPr>
        <p:spPr bwMode="auto">
          <a:xfrm>
            <a:off x="738150" y="2500306"/>
            <a:ext cx="2286016" cy="4161155"/>
          </a:xfrm>
          <a:prstGeom prst="rect">
            <a:avLst/>
          </a:prstGeom>
          <a:noFill/>
          <a:ln w="25400">
            <a:solidFill>
              <a:schemeClr val="accent1"/>
            </a:solidFill>
            <a:prstDash val="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50000"/>
              </a:lnSpc>
              <a:spcBef>
                <a:spcPct val="0"/>
              </a:spcBef>
              <a:buClr>
                <a:srgbClr val="C00000"/>
              </a:buClr>
              <a:buSzPct val="80000"/>
            </a:pPr>
            <a:r>
              <a:rPr lang="zh-CN" altLang="en-US" b="1" dirty="0" smtClean="0">
                <a:solidFill>
                  <a:srgbClr val="FF0000"/>
                </a:solidFill>
                <a:latin typeface="黑体" panose="02010609060101010101" pitchFamily="49" charset="-122"/>
                <a:ea typeface="黑体" panose="02010609060101010101" pitchFamily="49" charset="-122"/>
              </a:rPr>
              <a:t>监测指标</a:t>
            </a:r>
            <a:endParaRPr lang="en-US" altLang="zh-CN" b="1" dirty="0" smtClean="0">
              <a:solidFill>
                <a:srgbClr val="FF0000"/>
              </a:solidFill>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u"/>
            </a:pPr>
            <a:r>
              <a:rPr lang="zh-CN" altLang="en-US" dirty="0" smtClean="0"/>
              <a:t>水温</a:t>
            </a:r>
            <a:endParaRPr lang="en-US" dirty="0" smtClean="0">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u"/>
            </a:pPr>
            <a:r>
              <a:rPr lang="zh-CN" altLang="en-US" dirty="0" smtClean="0">
                <a:latin typeface="黑体" panose="02010609060101010101" pitchFamily="49" charset="-122"/>
                <a:ea typeface="黑体" panose="02010609060101010101" pitchFamily="49" charset="-122"/>
              </a:rPr>
              <a:t>水位</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lang="zh-CN" altLang="en-US" dirty="0" smtClean="0">
                <a:latin typeface="黑体" panose="02010609060101010101" pitchFamily="49" charset="-122"/>
                <a:ea typeface="黑体" panose="02010609060101010101" pitchFamily="49" charset="-122"/>
              </a:rPr>
              <a:t>水压</a:t>
            </a:r>
            <a:endParaRPr lang="en-US" altLang="zh-CN" dirty="0" smtClean="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lang="zh-CN" altLang="en-US" dirty="0" smtClean="0">
                <a:latin typeface="黑体" panose="02010609060101010101" pitchFamily="49" charset="-122"/>
                <a:ea typeface="黑体" panose="02010609060101010101" pitchFamily="49" charset="-122"/>
              </a:rPr>
              <a:t>水化学</a:t>
            </a:r>
            <a:endParaRPr lang="en-US" altLang="zh-CN" dirty="0" smtClean="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lang="zh-CN" altLang="en-US" dirty="0" smtClean="0">
                <a:latin typeface="黑体" panose="02010609060101010101" pitchFamily="49" charset="-122"/>
                <a:ea typeface="黑体" panose="02010609060101010101" pitchFamily="49" charset="-122"/>
              </a:rPr>
              <a:t>流量</a:t>
            </a:r>
            <a:endParaRPr lang="en-US" altLang="zh-CN" dirty="0" smtClean="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dirty="0" smtClean="0">
                <a:latin typeface="黑体" panose="02010609060101010101" pitchFamily="49" charset="-122"/>
                <a:ea typeface="黑体" panose="02010609060101010101" pitchFamily="49" charset="-122"/>
              </a:rPr>
              <a:t>大气降雨</a:t>
            </a:r>
            <a:endParaRPr dirty="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lang="zh-CN" altLang="en-US" dirty="0" smtClean="0">
                <a:latin typeface="黑体" panose="02010609060101010101" pitchFamily="49" charset="-122"/>
                <a:ea typeface="黑体" panose="02010609060101010101" pitchFamily="49" charset="-122"/>
              </a:rPr>
              <a:t>岩石力学</a:t>
            </a:r>
            <a:endParaRPr lang="en-US" altLang="zh-CN" dirty="0" smtClean="0">
              <a:latin typeface="黑体" panose="02010609060101010101" pitchFamily="49" charset="-122"/>
              <a:ea typeface="黑体" panose="02010609060101010101" pitchFamily="49" charset="-122"/>
            </a:endParaRPr>
          </a:p>
          <a:p>
            <a:pPr algn="l" eaLnBrk="1" hangingPunct="1">
              <a:lnSpc>
                <a:spcPct val="150000"/>
              </a:lnSpc>
              <a:spcBef>
                <a:spcPct val="0"/>
              </a:spcBef>
              <a:buClr>
                <a:srgbClr val="C00000"/>
              </a:buClr>
              <a:buSzPct val="80000"/>
              <a:buFont typeface="Wingdings" panose="05000000000000000000" pitchFamily="2" charset="2"/>
              <a:buChar char="u"/>
            </a:pPr>
            <a:r>
              <a:rPr lang="zh-CN" altLang="en-US" dirty="0" smtClean="0">
                <a:latin typeface="黑体" panose="02010609060101010101" pitchFamily="49" charset="-122"/>
                <a:ea typeface="黑体" panose="02010609060101010101" pitchFamily="49" charset="-122"/>
              </a:rPr>
              <a:t>视电阻率</a:t>
            </a:r>
            <a:endParaRPr lang="en-US" altLang="zh-CN" dirty="0" err="1">
              <a:latin typeface="黑体" panose="02010609060101010101" pitchFamily="49" charset="-122"/>
              <a:ea typeface="黑体" panose="02010609060101010101" pitchFamily="49" charset="-122"/>
            </a:endParaRPr>
          </a:p>
        </p:txBody>
      </p:sp>
      <p:sp>
        <p:nvSpPr>
          <p:cNvPr id="19" name="矩形 18"/>
          <p:cNvSpPr/>
          <p:nvPr/>
        </p:nvSpPr>
        <p:spPr>
          <a:xfrm>
            <a:off x="6410352" y="2414618"/>
            <a:ext cx="1114408" cy="442878"/>
          </a:xfrm>
          <a:prstGeom prst="rect">
            <a:avLst/>
          </a:prstGeom>
        </p:spPr>
        <p:txBody>
          <a:bodyPr wrap="none">
            <a:spAutoFit/>
          </a:bodyPr>
          <a:lstStyle/>
          <a:p>
            <a:pPr>
              <a:lnSpc>
                <a:spcPct val="150000"/>
              </a:lnSpc>
              <a:spcBef>
                <a:spcPct val="0"/>
              </a:spcBef>
              <a:buClr>
                <a:srgbClr val="C00000"/>
              </a:buClr>
              <a:buSzPct val="80000"/>
            </a:pPr>
            <a:r>
              <a:rPr lang="zh-CN" altLang="en-US" b="1" dirty="0" smtClean="0">
                <a:solidFill>
                  <a:srgbClr val="FF0000"/>
                </a:solidFill>
                <a:latin typeface="黑体" panose="02010609060101010101" pitchFamily="49" charset="-122"/>
                <a:ea typeface="黑体" panose="02010609060101010101" pitchFamily="49" charset="-122"/>
              </a:rPr>
              <a:t>监测系统</a:t>
            </a:r>
            <a:endParaRPr lang="en-US" altLang="zh-CN" b="1" dirty="0" smtClean="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9ff13fc3-712c-4a63-8085-fd0d714a457d"/>
  <p:tag name="COMMONDATA" val="eyJoZGlkIjoiNTk0MjM1NTgxYmU2OGFjMTYzMWIzYTI1NWQzYjJmZ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UNIT_TABLE_BEAUTIFY" val="smartTable{4b309d21-ac32-447c-89f6-76311e719cb8}"/>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UNIT_TABLE_BEAUTIFY" val="smartTable{c5f6cace-f3b7-4722-8721-4e8431c9ed55}"/>
  <p:tag name="KSO_WM_BEAUTIFY_FLAG" val=""/>
  <p:tag name="TABLE_ENDDRAG_ORIGIN_RECT" val="360*121"/>
  <p:tag name="TABLE_ENDDRAG_RECT" val="5*362*360*121"/>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UNIT_TABLE_BEAUTIFY" val="smartTable{d3332c15-969d-46a1-b64a-9b7ca670a191}"/>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UNIT_TABLE_BEAUTIFY" val="smartTable{4b309d21-ac32-447c-89f6-76311e719cb8}"/>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4360</Words>
  <Application>WPS 演示</Application>
  <PresentationFormat>自定义</PresentationFormat>
  <Paragraphs>465</Paragraphs>
  <Slides>36</Slides>
  <Notes>20</Notes>
  <HiddenSlides>0</HiddenSlides>
  <MMClips>0</MMClips>
  <ScaleCrop>false</ScaleCrop>
  <HeadingPairs>
    <vt:vector size="6" baseType="variant">
      <vt:variant>
        <vt:lpstr>主题</vt:lpstr>
      </vt:variant>
      <vt:variant>
        <vt:i4>3</vt:i4>
      </vt:variant>
      <vt:variant>
        <vt:lpstr>嵌入 OLE 服务器</vt:lpstr>
      </vt:variant>
      <vt:variant>
        <vt:i4>1</vt:i4>
      </vt:variant>
      <vt:variant>
        <vt:lpstr>幻灯片标题</vt:lpstr>
      </vt:variant>
      <vt:variant>
        <vt:i4>36</vt:i4>
      </vt:variant>
    </vt:vector>
  </HeadingPairs>
  <TitlesOfParts>
    <vt:vector size="40" baseType="lpstr">
      <vt:lpstr>Office 主题</vt:lpstr>
      <vt:lpstr>1_Office 主题</vt:lpstr>
      <vt:lpstr>自定义设计方案</vt:lpstr>
      <vt:lpstr>AutoCAD Drawing</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3.3凡口铅锌矿地面帷幕注浆截流工程</vt:lpstr>
      <vt:lpstr>幻灯片 19</vt:lpstr>
      <vt:lpstr>幻灯片 20</vt:lpstr>
      <vt:lpstr>3.3  安徽徐楼铁矿近矿体帷幕</vt:lpstr>
      <vt:lpstr>幻灯片 22</vt:lpstr>
      <vt:lpstr>幻灯片 23</vt:lpstr>
      <vt:lpstr>3.3 白象山铁矿控制疏干治水工程</vt:lpstr>
      <vt:lpstr>幻灯片 25</vt:lpstr>
      <vt:lpstr>幻灯片 26</vt:lpstr>
      <vt:lpstr>3.3 地面塌陷—宝山铜矿塌陷探查及治理工程</vt:lpstr>
      <vt:lpstr>幻灯片 28</vt:lpstr>
      <vt:lpstr>幻灯片 29</vt:lpstr>
      <vt:lpstr>幻灯片 30</vt:lpstr>
      <vt:lpstr>幻灯片 31</vt:lpstr>
      <vt:lpstr>幻灯片 32</vt:lpstr>
      <vt:lpstr>幻灯片 33</vt:lpstr>
      <vt:lpstr>幻灯片 34</vt:lpstr>
      <vt:lpstr>幻灯片 35</vt:lpstr>
      <vt:lpstr>幻灯片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曾令义</dc:creator>
  <cp:lastModifiedBy>YZ</cp:lastModifiedBy>
  <cp:revision>299</cp:revision>
  <dcterms:created xsi:type="dcterms:W3CDTF">2020-09-10T02:33:00Z</dcterms:created>
  <dcterms:modified xsi:type="dcterms:W3CDTF">2023-05-15T03:20:04Z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E54249137E4A4A3F9E4454A35A783C47_13</vt:lpwstr>
  </property>
  <property fmtid="{D5CDD505-2E9C-101B-9397-08002B2CF9AE}" pid="3" name="KSOProductBuildVer">
    <vt:lpwstr>2052-11.1.0.14309</vt:lpwstr>
  </property>
</Properties>
</file>